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79" r:id="rId4"/>
    <p:sldId id="280" r:id="rId5"/>
    <p:sldId id="467" r:id="rId6"/>
    <p:sldId id="468" r:id="rId7"/>
    <p:sldId id="328" r:id="rId8"/>
    <p:sldId id="283" r:id="rId9"/>
    <p:sldId id="327" r:id="rId10"/>
    <p:sldId id="376" r:id="rId11"/>
    <p:sldId id="469" r:id="rId12"/>
    <p:sldId id="462" r:id="rId13"/>
    <p:sldId id="463" r:id="rId14"/>
    <p:sldId id="470" r:id="rId15"/>
    <p:sldId id="471" r:id="rId16"/>
    <p:sldId id="472" r:id="rId17"/>
    <p:sldId id="473" r:id="rId18"/>
    <p:sldId id="474" r:id="rId19"/>
    <p:sldId id="475" r:id="rId20"/>
    <p:sldId id="476" r:id="rId21"/>
    <p:sldId id="477" r:id="rId22"/>
    <p:sldId id="324" r:id="rId23"/>
    <p:sldId id="464" r:id="rId24"/>
    <p:sldId id="325" r:id="rId25"/>
    <p:sldId id="465" r:id="rId2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CC1"/>
    <a:srgbClr val="003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3" autoAdjust="0"/>
    <p:restoredTop sz="96283" autoAdjust="0"/>
  </p:normalViewPr>
  <p:slideViewPr>
    <p:cSldViewPr snapToGrid="0">
      <p:cViewPr varScale="1">
        <p:scale>
          <a:sx n="114" d="100"/>
          <a:sy n="114" d="100"/>
        </p:scale>
        <p:origin x="126" y="258"/>
      </p:cViewPr>
      <p:guideLst/>
    </p:cSldViewPr>
  </p:slideViewPr>
  <p:outlineViewPr>
    <p:cViewPr>
      <p:scale>
        <a:sx n="33" d="100"/>
        <a:sy n="33" d="100"/>
      </p:scale>
      <p:origin x="0" y="-891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9.xlsm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0.xlsm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1.xlsm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Macro-Enabled_Worksheet3.xlsm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4.xlsm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5.xlsm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6.xlsm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7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3950749254213832E-2"/>
          <c:y val="8.962150822173888E-2"/>
          <c:w val="0.47229726929644633"/>
          <c:h val="0.8526155578493858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2B45"/>
              </a:solidFill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rgbClr val="005892"/>
              </a:solidFill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(Mycket gott/ Ganska gott)</c:v>
                </c:pt>
                <c:pt idx="1">
                  <c:v>Andel neutrala eller neghativa svar (Någorlunda/Ganska dåligt/Mycket dåligt)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12</c:v>
                </c:pt>
                <c:pt idx="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449789156637823"/>
          <c:y val="0.14810815135693217"/>
          <c:w val="0.33411458245301956"/>
          <c:h val="0.41430724733067242"/>
        </c:manualLayout>
      </c:layout>
      <c:overlay val="0"/>
      <c:txPr>
        <a:bodyPr/>
        <a:lstStyle/>
        <a:p>
          <a:pPr>
            <a:defRPr sz="1050" baseline="0">
              <a:latin typeface="+mn-lt"/>
            </a:defRPr>
          </a:pPr>
          <a:endParaRPr lang="sv-SE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366852604513173"/>
          <c:y val="4.1079492058777513E-2"/>
          <c:w val="0.51770265626928491"/>
          <c:h val="0.824904425578007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Gotlands sjukhem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Tycker du att personalen har den kunskap och kompetens som behövs för att göra sitt arbete på ditt boende?</c:v>
                </c:pt>
                <c:pt idx="1">
                  <c:v>Pratar och förstår personalen svenska tillräckligt bra för att ni ska förstå varandra?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94</c:v>
                </c:pt>
                <c:pt idx="1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4E-4F04-A360-DC62E40FC491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Gotland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Tycker du att personalen har den kunskap och kompetens som behövs för att göra sitt arbete på ditt boende?</c:v>
                </c:pt>
                <c:pt idx="1">
                  <c:v>Pratar och förstår personalen svenska tillräckligt bra för att ni ska förstå varandra?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87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4E-4F04-A360-DC62E40FC491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Gotlands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Tycker du att personalen har den kunskap och kompetens som behövs för att göra sitt arbete på ditt boende?</c:v>
                </c:pt>
                <c:pt idx="1">
                  <c:v>Pratar och förstår personalen svenska tillräckligt bra för att ni ska förstå varandra?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87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4E-4F04-A360-DC62E40FC491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Tycker du att personalen har den kunskap och kompetens som behövs för att göra sitt arbete på ditt boende?</c:v>
                </c:pt>
                <c:pt idx="1">
                  <c:v>Pratar och förstår personalen svenska tillräckligt bra för att ni ska förstå varandra?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82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FE-49B8-A7C0-4B73F572B6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281920"/>
        <c:axId val="225283456"/>
      </c:barChart>
      <c:catAx>
        <c:axId val="22528192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25283456"/>
        <c:crosses val="autoZero"/>
        <c:auto val="1"/>
        <c:lblAlgn val="ctr"/>
        <c:lblOffset val="100"/>
        <c:noMultiLvlLbl val="0"/>
      </c:catAx>
      <c:valAx>
        <c:axId val="22528345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6408119461031552"/>
              <c:y val="0.8763127798882023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2528192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3319346229297549"/>
          <c:y val="0.92762254269580713"/>
          <c:w val="0.71947117623999934"/>
          <c:h val="6.1530068994475592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262689047884971"/>
          <c:y val="3.2697195969061073E-2"/>
          <c:w val="0.5335082476004368"/>
          <c:h val="0.816869537839220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Gotlands sjukhem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97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8-49F4-A806-F438BE57BDC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Gotland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91</c:v>
                </c:pt>
                <c:pt idx="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18-49F4-A806-F438BE57BDC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Gotlands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91</c:v>
                </c:pt>
                <c:pt idx="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18-49F4-A806-F438BE57BDCE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82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25-425C-B8A1-A62D368391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458048"/>
        <c:axId val="203459584"/>
      </c:barChart>
      <c:catAx>
        <c:axId val="2034580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459584"/>
        <c:crosses val="autoZero"/>
        <c:auto val="1"/>
        <c:lblAlgn val="ctr"/>
        <c:lblOffset val="100"/>
        <c:noMultiLvlLbl val="0"/>
      </c:catAx>
      <c:valAx>
        <c:axId val="20345958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6176664508307921"/>
              <c:y val="0.8804316423108772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034580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3849860558282165"/>
          <c:y val="0.91462970578192671"/>
          <c:w val="0.72119566064456708"/>
          <c:h val="6.1409284904736385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71897810218978"/>
          <c:y val="4.1007059132547527E-2"/>
          <c:w val="0.52803379504569226"/>
          <c:h val="0.791947488130496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Gotlands sjukhem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97</c:v>
                </c:pt>
                <c:pt idx="1">
                  <c:v>67</c:v>
                </c:pt>
                <c:pt idx="2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D-4D47-A287-D6D2671AC1B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Gotland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87</c:v>
                </c:pt>
                <c:pt idx="1">
                  <c:v>64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D-4D47-A287-D6D2671AC1B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Gotlands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87</c:v>
                </c:pt>
                <c:pt idx="1">
                  <c:v>64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7D-4D47-A287-D6D2671AC1B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80</c:v>
                </c:pt>
                <c:pt idx="1">
                  <c:v>50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D6-4EBF-B685-8C977FC5F8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95616"/>
        <c:axId val="203697152"/>
      </c:barChart>
      <c:catAx>
        <c:axId val="20369561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97152"/>
        <c:crosses val="autoZero"/>
        <c:auto val="1"/>
        <c:lblAlgn val="ctr"/>
        <c:lblOffset val="100"/>
        <c:noMultiLvlLbl val="0"/>
      </c:catAx>
      <c:valAx>
        <c:axId val="203697152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050" b="0"/>
                </a:pPr>
                <a:r>
                  <a:rPr lang="sv-SE" sz="1050" b="0"/>
                  <a:t>Procent</a:t>
                </a:r>
              </a:p>
            </c:rich>
          </c:tx>
          <c:layout>
            <c:manualLayout>
              <c:xMode val="edge"/>
              <c:yMode val="edge"/>
              <c:x val="0.85914902924477043"/>
              <c:y val="0.8855274191209263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/>
            </a:pPr>
            <a:endParaRPr lang="sv-SE"/>
          </a:p>
        </c:txPr>
        <c:crossAx val="20369561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2525445741162961"/>
          <c:y val="0.91363715250524147"/>
          <c:w val="0.72467955993839062"/>
          <c:h val="6.1406366100488732E-2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 marL="0" indent="0" algn="l" defTabSz="914400" rtl="0" eaLnBrk="1" latinLnBrk="0" hangingPunct="1">
        <a:defRPr lang="sv-SE" sz="1200" kern="1200">
          <a:solidFill>
            <a:schemeClr val="tx1"/>
          </a:solidFill>
          <a:latin typeface="+mn-lt"/>
          <a:ea typeface="+mn-ea"/>
          <a:cs typeface="+mn-cs"/>
        </a:defRPr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130669520779"/>
          <c:y val="4.4358059422434877E-2"/>
          <c:w val="0.5243841600091959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Gotlands sjukhem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6-4A0D-8AEB-BD5BE109B10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Gotland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54</c:v>
                </c:pt>
                <c:pt idx="1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6-4A0D-8AEB-BD5BE109B10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Gotlands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54</c:v>
                </c:pt>
                <c:pt idx="1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F6-4A0D-8AEB-BD5BE109B10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45</c:v>
                </c:pt>
                <c:pt idx="1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FB-4BDB-B9DE-7F5B7E9784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209600"/>
        <c:axId val="205211136"/>
      </c:barChart>
      <c:catAx>
        <c:axId val="2052096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5211136"/>
        <c:crosses val="autoZero"/>
        <c:auto val="1"/>
        <c:lblAlgn val="ctr"/>
        <c:lblOffset val="100"/>
        <c:noMultiLvlLbl val="0"/>
      </c:catAx>
      <c:valAx>
        <c:axId val="2052111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8738021484826"/>
              <c:y val="0.8814734583383134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52096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1117586741897562"/>
          <c:y val="0.89845721054327821"/>
          <c:w val="0.75760424327995224"/>
          <c:h val="6.4582546525698253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80556580493662"/>
          <c:y val="6.2499973928361797E-2"/>
          <c:w val="0.47520019594995599"/>
          <c:h val="0.8829466874627958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2B4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93D-4908-B7E3-B66DD55C7F2B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93D-4908-B7E3-B66DD55C7F2B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93D-4908-B7E3-B66DD55C7F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 lätta besvär, Ja svåra besvär)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18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93D-4908-B7E3-B66DD55C7F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194703746965485"/>
          <c:y val="0.36251356095351339"/>
          <c:w val="0.28848924352310645"/>
          <c:h val="0.355499231950844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0054187370045446E-2"/>
          <c:y val="5.9713846336096735E-2"/>
          <c:w val="0.57802022847258627"/>
          <c:h val="0.8917165929198686"/>
        </c:manualLayout>
      </c:layout>
      <c:pieChart>
        <c:varyColors val="1"/>
        <c:ser>
          <c:idx val="0"/>
          <c:order val="0"/>
          <c:spPr>
            <a:solidFill>
              <a:srgbClr val="A6BCC6"/>
            </a:solidFill>
          </c:spPr>
          <c:dPt>
            <c:idx val="0"/>
            <c:bubble3D val="0"/>
            <c:spPr>
              <a:solidFill>
                <a:srgbClr val="002B45"/>
              </a:solidFill>
            </c:spPr>
            <c:extLst>
              <c:ext xmlns:c16="http://schemas.microsoft.com/office/drawing/2014/chart" uri="{C3380CC4-5D6E-409C-BE32-E72D297353CC}">
                <c16:uniqueId val="{00000004-53D7-43C7-A1AE-4E007E5C5A3F}"/>
              </c:ext>
            </c:extLst>
          </c:dPt>
          <c:dPt>
            <c:idx val="1"/>
            <c:bubble3D val="0"/>
            <c:spPr>
              <a:solidFill>
                <a:srgbClr val="005892"/>
              </a:solidFill>
            </c:spPr>
            <c:extLst>
              <c:ext xmlns:c16="http://schemas.microsoft.com/office/drawing/2014/chart" uri="{C3380CC4-5D6E-409C-BE32-E72D297353CC}">
                <c16:uniqueId val="{00000001-3DD3-44A2-B45C-4AA3A28298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(Ja, då och då och Ja, ofta)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16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3-44A2-B45C-4AA3A28298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0187404742653359"/>
          <c:y val="0.22228681617851914"/>
          <c:w val="0.26918762743047542"/>
          <c:h val="0.3790614332186224"/>
        </c:manualLayout>
      </c:layout>
      <c:overlay val="0"/>
      <c:txPr>
        <a:bodyPr/>
        <a:lstStyle/>
        <a:p>
          <a:pPr>
            <a:defRPr sz="1050" baseline="0">
              <a:latin typeface="+mn-lt"/>
            </a:defRPr>
          </a:pPr>
          <a:endParaRPr lang="sv-SE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604755723340961E-2"/>
          <c:y val="6.9811230601590141E-2"/>
          <c:w val="0.47942106025031511"/>
          <c:h val="0.81854640417192914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Kommun</c:v>
                </c:pt>
              </c:strCache>
            </c:strRef>
          </c:tx>
          <c:spPr>
            <a:solidFill>
              <a:srgbClr val="002B45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CBDC-477B-A606-BF7D0639661C}"/>
              </c:ext>
            </c:extLst>
          </c:dPt>
          <c:dPt>
            <c:idx val="1"/>
            <c:bubble3D val="0"/>
            <c:spPr>
              <a:solidFill>
                <a:srgbClr val="005892"/>
              </a:solidFill>
            </c:spPr>
            <c:extLst>
              <c:ext xmlns:c16="http://schemas.microsoft.com/office/drawing/2014/chart" uri="{C3380CC4-5D6E-409C-BE32-E72D297353CC}">
                <c16:uniqueId val="{00000001-CBDC-477B-A606-BF7D0639661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 (Mycket nöjd, Ganska nöjd)</c:v>
                </c:pt>
                <c:pt idx="1">
                  <c:v>Andel neutrala eller negativa svar (Varken nöjd eller missnöjd, Ganska missnöjd, Mycket missnöjd)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33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DC-477B-A606-BF7D063966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69217731952277828"/>
          <c:y val="0.22308261192947496"/>
          <c:w val="0.30310479924920058"/>
          <c:h val="0.52887588696415866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127906324506775"/>
          <c:y val="4.1006998664356982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Gotlands sjukhem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Blad1!$A$2:$A$4</c:f>
              <c:strCache>
                <c:ptCount val="3"/>
                <c:pt idx="0">
                  <c:v>Är det trivsamt utomhus runt ditt boende?</c:v>
                </c:pt>
                <c:pt idx="1">
                  <c:v>Är det trivsamt i de gemensamma utrymmena? </c:v>
                </c:pt>
                <c:pt idx="2">
                  <c:v>Trivs med sitt rum/sin lägenhet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83</c:v>
                </c:pt>
                <c:pt idx="1">
                  <c:v>90</c:v>
                </c:pt>
                <c:pt idx="2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B-4881-ABEC-3A32A4C6698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Gotland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Är det trivsamt utomhus runt ditt boende?</c:v>
                </c:pt>
                <c:pt idx="1">
                  <c:v>Är det trivsamt i de gemensamma utrymmena? </c:v>
                </c:pt>
                <c:pt idx="2">
                  <c:v>Trivs med sitt rum/sin lägenhet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68</c:v>
                </c:pt>
                <c:pt idx="1">
                  <c:v>70</c:v>
                </c:pt>
                <c:pt idx="2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FB-4881-ABEC-3A32A4C6698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Gotlands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Är det trivsamt utomhus runt ditt boende?</c:v>
                </c:pt>
                <c:pt idx="1">
                  <c:v>Är det trivsamt i de gemensamma utrymmena? </c:v>
                </c:pt>
                <c:pt idx="2">
                  <c:v>Trivs med sitt rum/sin lägenhet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68</c:v>
                </c:pt>
                <c:pt idx="1">
                  <c:v>70</c:v>
                </c:pt>
                <c:pt idx="2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FB-4881-ABEC-3A32A4C6698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Blad1!$A$2:$A$4</c:f>
              <c:strCache>
                <c:ptCount val="3"/>
                <c:pt idx="0">
                  <c:v>Är det trivsamt utomhus runt ditt boende?</c:v>
                </c:pt>
                <c:pt idx="1">
                  <c:v>Är det trivsamt i de gemensamma utrymmena? </c:v>
                </c:pt>
                <c:pt idx="2">
                  <c:v>Trivs med sitt rum/sin lägenhet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65</c:v>
                </c:pt>
                <c:pt idx="1">
                  <c:v>60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4A-4C9D-8407-1C73F616036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02222976"/>
        <c:axId val="202224768"/>
      </c:barChart>
      <c:catAx>
        <c:axId val="20222297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2224768"/>
        <c:crosses val="autoZero"/>
        <c:auto val="1"/>
        <c:lblAlgn val="ctr"/>
        <c:lblOffset val="100"/>
        <c:noMultiLvlLbl val="0"/>
      </c:catAx>
      <c:valAx>
        <c:axId val="202224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sz="1050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6263913276760606"/>
              <c:y val="0.8842441751847286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+mn-lt"/>
              </a:defRPr>
            </a:pPr>
            <a:endParaRPr lang="sv-SE"/>
          </a:p>
        </c:txPr>
        <c:crossAx val="20222297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1506902267819046"/>
          <c:y val="0.91017688678977582"/>
          <c:w val="0.75030351813386464"/>
          <c:h val="5.9694789160776168E-2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5967153284677"/>
          <c:y val="3.7671232876712986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Gotlands sjukhem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84</c:v>
                </c:pt>
                <c:pt idx="1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9-4709-BC71-F85F6E4B968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Gotland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74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89-4709-BC71-F85F6E4B968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Gotlands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74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89-4709-BC71-F85F6E4B968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66</c:v>
                </c:pt>
                <c:pt idx="1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44-469A-8733-72EE01E18D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860800"/>
        <c:axId val="203050368"/>
      </c:barChart>
      <c:catAx>
        <c:axId val="202860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050368"/>
        <c:crosses val="autoZero"/>
        <c:auto val="1"/>
        <c:lblAlgn val="ctr"/>
        <c:lblOffset val="100"/>
        <c:noMultiLvlLbl val="0"/>
      </c:catAx>
      <c:valAx>
        <c:axId val="2030503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7779099616430523"/>
              <c:y val="0.8766033246794039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02860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6568128176559899"/>
          <c:y val="0.90075622680201783"/>
          <c:w val="0.7022751956802995"/>
          <c:h val="6.2398847215511012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1506756550394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Gotlands sjukhem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84</c:v>
                </c:pt>
                <c:pt idx="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7-46E3-BDDB-10BE26E1303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Gotland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74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7-46E3-BDDB-10BE26E1303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Gotlands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DBF0F6"/>
              </a:solidFill>
            </c:spPr>
            <c:extLst>
              <c:ext xmlns:c16="http://schemas.microsoft.com/office/drawing/2014/chart" uri="{C3380CC4-5D6E-409C-BE32-E72D297353CC}">
                <c16:uniqueId val="{00000000-07E1-4784-B30C-94AC4D9EB68C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74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A7-46E3-BDDB-10BE26E1303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2C6-4904-B6AC-75057C4C4A3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2C6-4904-B6AC-75057C4C4A3F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57</c:v>
                </c:pt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06-4445-8CCE-2E9DB4409F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23424"/>
        <c:axId val="203641600"/>
      </c:barChart>
      <c:catAx>
        <c:axId val="203623424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41600"/>
        <c:crosses val="autoZero"/>
        <c:auto val="1"/>
        <c:lblAlgn val="ctr"/>
        <c:lblOffset val="100"/>
        <c:noMultiLvlLbl val="0"/>
      </c:catAx>
      <c:valAx>
        <c:axId val="203641600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6009958049118296"/>
              <c:y val="0.8766866831023063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0362342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20051510467007205"/>
          <c:y val="0.90583536947220356"/>
          <c:w val="0.65786652064533258"/>
          <c:h val="6.2611543130010272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67965716132599"/>
          <c:y val="3.7671293289181326E-2"/>
          <c:w val="0.5298586125639480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Gotlands sjukhem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82</c:v>
                </c:pt>
                <c:pt idx="1">
                  <c:v>65</c:v>
                </c:pt>
                <c:pt idx="2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FD-4457-A98D-B11E54F7AD0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Gotland</c:v>
                </c:pt>
              </c:strCache>
            </c:strRef>
          </c:tx>
          <c:spPr>
            <a:solidFill>
              <a:srgbClr val="002B45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A3B-45C2-AD43-A6AF1ACFD3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70</c:v>
                </c:pt>
                <c:pt idx="1">
                  <c:v>55</c:v>
                </c:pt>
                <c:pt idx="2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FD-4457-A98D-B11E54F7AD0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Gotlands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70</c:v>
                </c:pt>
                <c:pt idx="1">
                  <c:v>55</c:v>
                </c:pt>
                <c:pt idx="2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FD-4457-A98D-B11E54F7AD06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57</c:v>
                </c:pt>
                <c:pt idx="1">
                  <c:v>46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23-48A8-81F0-5E96DE180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237248"/>
        <c:axId val="203238784"/>
      </c:barChart>
      <c:catAx>
        <c:axId val="2032372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238784"/>
        <c:crosses val="autoZero"/>
        <c:auto val="1"/>
        <c:lblAlgn val="ctr"/>
        <c:lblOffset val="100"/>
        <c:noMultiLvlLbl val="0"/>
      </c:catAx>
      <c:valAx>
        <c:axId val="203238784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6009641081693644"/>
              <c:y val="0.8752993271911970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032372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3493200370370614"/>
          <c:y val="0.90527956997914616"/>
          <c:w val="0.72623580830284584"/>
          <c:h val="6.1417654574513252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66272666773611"/>
          <c:y val="5.0982864560773514E-2"/>
          <c:w val="0.52803379504569226"/>
          <c:h val="0.809651797434385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Gotlands sjukhem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94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EA-4440-BF5F-93C799EA5E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Gotland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87</c:v>
                </c:pt>
                <c:pt idx="1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EA-4440-BF5F-93C799EA5E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Gotlands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87</c:v>
                </c:pt>
                <c:pt idx="1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EA-4440-BF5F-93C799EA5E3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77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7D-4BFA-B052-1949F54963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329536"/>
        <c:axId val="203331072"/>
      </c:barChart>
      <c:catAx>
        <c:axId val="20332953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331072"/>
        <c:crosses val="autoZero"/>
        <c:auto val="1"/>
        <c:lblAlgn val="ctr"/>
        <c:lblOffset val="100"/>
        <c:noMultiLvlLbl val="0"/>
      </c:catAx>
      <c:valAx>
        <c:axId val="20333107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5019674229229092"/>
              <c:y val="0.8884760274894114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0332953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2627992583150044"/>
          <c:y val="0.91907939750931822"/>
          <c:w val="0.72397030097727555"/>
          <c:h val="6.2586596202311398E-2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0.02168</cdr:x>
      <cdr:y>0.06543</cdr:y>
    </cdr:from>
    <cdr:to>
      <cdr:x>0.40792</cdr:x>
      <cdr:y>0.12307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964" y="288235"/>
          <a:ext cx="2671682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endParaRPr lang="sv-SE" sz="1050" dirty="0"/>
        </a:p>
      </cdr:txBody>
    </cdr:sp>
  </cdr:relSizeAnchor>
  <cdr:relSizeAnchor xmlns:cdr="http://schemas.openxmlformats.org/drawingml/2006/chartDrawing">
    <cdr:from>
      <cdr:x>0.03165</cdr:x>
      <cdr:y>0.09944</cdr:y>
    </cdr:from>
    <cdr:to>
      <cdr:x>0.40409</cdr:x>
      <cdr:y>0.19729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288514" y="469151"/>
          <a:ext cx="3395321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Trivs du med ditt rum eller lägenhet?</a:t>
          </a:r>
        </a:p>
        <a:p xmlns:a="http://schemas.openxmlformats.org/drawingml/2006/main">
          <a:r>
            <a:rPr lang="sv-SE" sz="1200" i="1" dirty="0">
              <a:latin typeface="+mn-lt"/>
            </a:rPr>
            <a:t>Ja</a:t>
          </a:r>
        </a:p>
      </cdr:txBody>
    </cdr:sp>
  </cdr:relSizeAnchor>
  <cdr:relSizeAnchor xmlns:cdr="http://schemas.openxmlformats.org/drawingml/2006/chartDrawing">
    <cdr:from>
      <cdr:x>0.02499</cdr:x>
      <cdr:y>0.37954</cdr:y>
    </cdr:from>
    <cdr:to>
      <cdr:x>0.41583</cdr:x>
      <cdr:y>0.51653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227789" y="1790700"/>
          <a:ext cx="3563063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Är det trivsamt i de gemensamma utrymmena? </a:t>
          </a:r>
        </a:p>
        <a:p xmlns:a="http://schemas.openxmlformats.org/drawingml/2006/main">
          <a:r>
            <a:rPr lang="sv-SE" sz="1200" i="1" dirty="0">
              <a:latin typeface="+mn-lt"/>
            </a:rPr>
            <a:t>Ja</a:t>
          </a:r>
          <a:endParaRPr lang="sv-SE" sz="1200" dirty="0">
            <a:latin typeface="+mn-lt"/>
          </a:endParaRPr>
        </a:p>
      </cdr:txBody>
    </cdr:sp>
  </cdr:relSizeAnchor>
  <cdr:relSizeAnchor xmlns:cdr="http://schemas.openxmlformats.org/drawingml/2006/chartDrawing">
    <cdr:from>
      <cdr:x>0.02278</cdr:x>
      <cdr:y>0.63591</cdr:y>
    </cdr:from>
    <cdr:to>
      <cdr:x>0.42166</cdr:x>
      <cdr:y>0.73376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207692" y="3000265"/>
          <a:ext cx="3636359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Är det trivsamt utomhus runt ditt boende?</a:t>
          </a:r>
        </a:p>
        <a:p xmlns:a="http://schemas.openxmlformats.org/drawingml/2006/main">
          <a:r>
            <a:rPr lang="sv-SE" sz="1200" i="1" dirty="0">
              <a:latin typeface="+mn-lt"/>
            </a:rPr>
            <a:t>Ja</a:t>
          </a:r>
          <a:endParaRPr lang="sv-SE" sz="1200" dirty="0">
            <a:latin typeface="+mn-l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0.58673</cdr:y>
    </cdr:from>
    <cdr:to>
      <cdr:x>0.41948</cdr:x>
      <cdr:y>0.76507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0" y="2733970"/>
          <a:ext cx="3765610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200" dirty="0">
              <a:solidFill>
                <a:srgbClr val="000000"/>
              </a:solidFill>
            </a:rPr>
            <a:t>Tycker du att personalen har den kunskap </a:t>
          </a:r>
        </a:p>
        <a:p xmlns:a="http://schemas.openxmlformats.org/drawingml/2006/main">
          <a:r>
            <a:rPr lang="sv-SE" sz="1200" dirty="0">
              <a:solidFill>
                <a:srgbClr val="000000"/>
              </a:solidFill>
            </a:rPr>
            <a:t>och kompetens som behövs för att göra sitt</a:t>
          </a:r>
        </a:p>
        <a:p xmlns:a="http://schemas.openxmlformats.org/drawingml/2006/main">
          <a:r>
            <a:rPr lang="sv-SE" sz="1200" dirty="0">
              <a:solidFill>
                <a:srgbClr val="000000"/>
              </a:solidFill>
            </a:rPr>
            <a:t>arbete på ditt boende?</a:t>
          </a:r>
        </a:p>
        <a:p xmlns:a="http://schemas.openxmlformats.org/drawingml/2006/main">
          <a:r>
            <a:rPr lang="sv-SE" sz="1200" i="1" dirty="0"/>
            <a:t>Ja, alla / Ja, flertalet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02834-C09F-4725-AABB-8DAE4D8BE6B6}" type="datetimeFigureOut">
              <a:rPr lang="sv-SE" smtClean="0"/>
              <a:t>2024-08-28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0C937-3B82-411D-853C-6B98CA96A1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0272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8713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3716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616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7132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6042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4536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8975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0385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624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sv-SE" dirty="0"/>
            </a:br>
            <a:endParaRPr lang="sv-SE" dirty="0"/>
          </a:p>
          <a:p>
            <a:pPr defTabSz="915314"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407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7145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1933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i="1" dirty="0"/>
              <a:t>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024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7820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5430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">
            <a:extLst>
              <a:ext uri="{FF2B5EF4-FFF2-40B4-BE49-F238E27FC236}">
                <a16:creationId xmlns:a16="http://schemas.microsoft.com/office/drawing/2014/main" id="{5DC4C6F0-D240-9B3A-CFE1-283585EF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9178D6E-2078-08E5-BAE6-8DC08A62D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00" y="1692000"/>
            <a:ext cx="9180000" cy="2520000"/>
          </a:xfrm>
        </p:spPr>
        <p:txBody>
          <a:bodyPr rIns="0" anchor="b"/>
          <a:lstStyle>
            <a:lvl1pPr algn="l">
              <a:lnSpc>
                <a:spcPct val="100000"/>
              </a:lnSpc>
              <a:defRPr sz="48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AEAECA3-C0A1-88F4-B211-2BA6D75FC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199" y="4320000"/>
            <a:ext cx="9180000" cy="1404000"/>
          </a:xfrm>
        </p:spPr>
        <p:txBody>
          <a:bodyPr lIns="0" tIns="72000" rIns="0"/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 5" descr="Socialstyrelsen logotyp">
            <a:extLst>
              <a:ext uri="{FF2B5EF4-FFF2-40B4-BE49-F238E27FC236}">
                <a16:creationId xmlns:a16="http://schemas.microsoft.com/office/drawing/2014/main" id="{D3F05040-C74E-1D05-78D9-4CDBCBA61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8490" y="620713"/>
            <a:ext cx="2438400" cy="524075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CEF9954-370C-4CBC-ACFA-B1E148113F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7199" y="5892800"/>
            <a:ext cx="5220000" cy="360000"/>
          </a:xfrm>
        </p:spPr>
        <p:txBody>
          <a:bodyPr lIns="0" rIns="0" bIns="0" anchor="b" anchorCtr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Skapare, datum eller annan information</a:t>
            </a:r>
          </a:p>
        </p:txBody>
      </p:sp>
    </p:spTree>
    <p:extLst>
      <p:ext uri="{BB962C8B-B14F-4D97-AF65-F5344CB8AC3E}">
        <p14:creationId xmlns:p14="http://schemas.microsoft.com/office/powerpoint/2010/main" val="241741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1" y="1634400"/>
            <a:ext cx="5157600" cy="458383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" name="Platshållare för text 5">
            <a:extLst>
              <a:ext uri="{FF2B5EF4-FFF2-40B4-BE49-F238E27FC236}">
                <a16:creationId xmlns:a16="http://schemas.microsoft.com/office/drawing/2014/main" id="{A489BFAB-1838-E3DA-3086-31955668D0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201" y="1634400"/>
            <a:ext cx="5157600" cy="458383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1554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1" y="1634401"/>
            <a:ext cx="5171462" cy="4574671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text 5">
            <a:extLst>
              <a:ext uri="{FF2B5EF4-FFF2-40B4-BE49-F238E27FC236}">
                <a16:creationId xmlns:a16="http://schemas.microsoft.com/office/drawing/2014/main" id="{56960885-E329-5FCA-2677-EAF2C56F90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3340" y="1634400"/>
            <a:ext cx="5184774" cy="4583838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5887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rerad lista 2-sp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1"/>
            <a:ext cx="5171462" cy="4583838"/>
          </a:xfrm>
        </p:spPr>
        <p:txBody>
          <a:bodyPr lIns="0" rIns="0"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text 5">
            <a:extLst>
              <a:ext uri="{FF2B5EF4-FFF2-40B4-BE49-F238E27FC236}">
                <a16:creationId xmlns:a16="http://schemas.microsoft.com/office/drawing/2014/main" id="{8B2DEFEC-B058-47C3-04B8-57A68B1970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3340" y="1634401"/>
            <a:ext cx="5171461" cy="4583838"/>
          </a:xfrm>
        </p:spPr>
        <p:txBody>
          <a:bodyPr lIns="0" rIns="0"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657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2EFB50B-C8C2-AB32-73B8-5A65AF0BEF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7201" y="0"/>
            <a:ext cx="41148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8" y="540000"/>
            <a:ext cx="70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0"/>
            <a:ext cx="7020000" cy="4582800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7280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bild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2EFB50B-C8C2-AB32-73B8-5A65AF0BEF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7201" y="0"/>
            <a:ext cx="41148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8" y="540000"/>
            <a:ext cx="70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text 5">
            <a:extLst>
              <a:ext uri="{FF2B5EF4-FFF2-40B4-BE49-F238E27FC236}">
                <a16:creationId xmlns:a16="http://schemas.microsoft.com/office/drawing/2014/main" id="{41027A83-3361-4A4B-AAAE-C303B08E95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1"/>
            <a:ext cx="7019687" cy="4574671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040278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1" y="0"/>
            <a:ext cx="6096000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5171774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89260AC1-16F0-41EA-8B68-B8EBC4B41C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0"/>
            <a:ext cx="5171463" cy="4582800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39153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bild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5171774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1" y="1634400"/>
            <a:ext cx="5171463" cy="4583838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0749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87401" y="1"/>
            <a:ext cx="7704599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0" y="539999"/>
            <a:ext cx="3771514" cy="152520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D9DD10FC-2BD9-4CDA-A6E6-410656069E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2065202"/>
            <a:ext cx="3771204" cy="415199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63525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bild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87401" y="1"/>
            <a:ext cx="7704599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0" y="539999"/>
            <a:ext cx="3771514" cy="152520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2065204"/>
            <a:ext cx="3771514" cy="4153035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8703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2EFB50B-C8C2-AB32-73B8-5A65AF0BEF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2"/>
            <a:ext cx="12192000" cy="6857999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				Markera bildplatshållaren (den här rutan), klicka inte på ikonen). </a:t>
            </a:r>
            <a:br>
              <a:rPr lang="sv-SE" dirty="0"/>
            </a:br>
            <a:r>
              <a:rPr lang="sv-SE" dirty="0"/>
              <a:t>				Infoga en bild. Kom ihåg att skriva in en alternativtext </a:t>
            </a:r>
            <a:br>
              <a:rPr lang="sv-SE" dirty="0"/>
            </a:br>
            <a:r>
              <a:rPr lang="sv-SE" dirty="0"/>
              <a:t>				eller markera som dekorativ.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1"/>
            <a:ext cx="5280114" cy="1533605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785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gens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">
            <a:extLst>
              <a:ext uri="{FF2B5EF4-FFF2-40B4-BE49-F238E27FC236}">
                <a16:creationId xmlns:a16="http://schemas.microsoft.com/office/drawing/2014/main" id="{9DC7BC62-FFDF-BE17-9318-7D2172EFB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175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pc="-40" baseline="0" dirty="0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F7854F6-D131-B1BF-DCAE-DABC973D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0" y="540000"/>
            <a:ext cx="5459111" cy="2889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2614B1-4CE7-EEB1-7E09-6933EC11C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65989B9-E41B-BD51-904F-F6A6880C9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47BC5CC-511A-C5C0-4273-7A1AF29413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3338" y="540000"/>
            <a:ext cx="5184775" cy="5678238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0" name="Bild 6" descr="Socialstyrelsen logotyp">
            <a:extLst>
              <a:ext uri="{FF2B5EF4-FFF2-40B4-BE49-F238E27FC236}">
                <a16:creationId xmlns:a16="http://schemas.microsoft.com/office/drawing/2014/main" id="{9CC60EB5-256D-072D-0810-A12B5BA1C2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6800" y="6332400"/>
            <a:ext cx="1440000" cy="30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14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">
            <a:extLst>
              <a:ext uri="{FF2B5EF4-FFF2-40B4-BE49-F238E27FC236}">
                <a16:creationId xmlns:a16="http://schemas.microsoft.com/office/drawing/2014/main" id="{AE00FC94-731C-4487-F68E-51E079377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248" y="1613916"/>
            <a:ext cx="7461504" cy="2356072"/>
          </a:xfrm>
        </p:spPr>
        <p:txBody>
          <a:bodyPr anchor="t" anchorCtr="0"/>
          <a:lstStyle>
            <a:lvl1pPr>
              <a:lnSpc>
                <a:spcPct val="100000"/>
              </a:lnSpc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text 10" descr="Citattecken">
            <a:extLst>
              <a:ext uri="{FF2B5EF4-FFF2-40B4-BE49-F238E27FC236}">
                <a16:creationId xmlns:a16="http://schemas.microsoft.com/office/drawing/2014/main" id="{662AA28D-E944-4700-BC14-792C9FF19A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68849" y="936530"/>
            <a:ext cx="792797" cy="1081722"/>
          </a:xfrm>
        </p:spPr>
        <p:txBody>
          <a:bodyPr/>
          <a:lstStyle>
            <a:lvl1pPr marL="0" indent="0"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20AECAA3-CD22-0DFA-19FC-653726379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65248" y="3992415"/>
            <a:ext cx="7461504" cy="1251669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n-lt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sv-SE" dirty="0"/>
              <a:t>Klicka och skriv</a:t>
            </a: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41B79240-5AF4-B987-6456-E3446E8F24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52174" y="5266511"/>
            <a:ext cx="5371530" cy="951728"/>
          </a:xfrm>
          <a:prstGeom prst="rect">
            <a:avLst/>
          </a:prstGeom>
        </p:spPr>
        <p:txBody>
          <a:bodyPr lIns="90000" rIns="0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>
                <a:solidFill>
                  <a:schemeClr val="bg1"/>
                </a:solidFill>
              </a:rPr>
              <a:t>Namn/Källa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	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 descr="Socialstyrelsen logotyp">
            <a:extLst>
              <a:ext uri="{FF2B5EF4-FFF2-40B4-BE49-F238E27FC236}">
                <a16:creationId xmlns:a16="http://schemas.microsoft.com/office/drawing/2014/main" id="{B46BCB16-0BE3-50BE-D90A-CC43197FE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7618" y="6309204"/>
            <a:ext cx="1440000" cy="30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54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nsterställd cita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42DA5640-880C-4970-9969-589D5CE2421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360000" indent="0">
              <a:lnSpc>
                <a:spcPct val="100000"/>
              </a:lnSpc>
              <a:spcBef>
                <a:spcPts val="300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Markera bildplatshållaren (klicka inte på ikonen).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2" y="981249"/>
            <a:ext cx="6004559" cy="2539857"/>
          </a:xfrm>
        </p:spPr>
        <p:txBody>
          <a:bodyPr rIns="0" anchor="t" anchorCtr="0"/>
          <a:lstStyle>
            <a:lvl1pPr>
              <a:lnSpc>
                <a:spcPct val="100000"/>
              </a:lnSpc>
              <a:defRPr sz="4000" spc="-4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10" descr="Citattecken">
            <a:extLst>
              <a:ext uri="{FF2B5EF4-FFF2-40B4-BE49-F238E27FC236}">
                <a16:creationId xmlns:a16="http://schemas.microsoft.com/office/drawing/2014/main" id="{A84D938D-EF47-457D-9244-7DB72A4045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4201" y="440387"/>
            <a:ext cx="792797" cy="1081722"/>
          </a:xfrm>
        </p:spPr>
        <p:txBody>
          <a:bodyPr/>
          <a:lstStyle>
            <a:lvl1pPr marL="0" indent="0">
              <a:buNone/>
              <a:defRPr sz="7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20AECAA3-CD22-0DFA-19FC-653726379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0602" y="3670743"/>
            <a:ext cx="6004559" cy="1251669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latin typeface="+mn-lt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sv-SE" dirty="0"/>
              <a:t>Klicka och skriv</a:t>
            </a: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41B79240-5AF4-B987-6456-E3446E8F24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0600" y="5072050"/>
            <a:ext cx="6004559" cy="804702"/>
          </a:xfrm>
          <a:prstGeom prst="rect">
            <a:avLst/>
          </a:prstGeom>
        </p:spPr>
        <p:txBody>
          <a:bodyPr lIns="90000" rIns="0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>
                <a:solidFill>
                  <a:schemeClr val="bg1"/>
                </a:solidFill>
              </a:rPr>
              <a:t>Namn/Källa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	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0641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u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">
            <a:extLst>
              <a:ext uri="{FF2B5EF4-FFF2-40B4-BE49-F238E27FC236}">
                <a16:creationId xmlns:a16="http://schemas.microsoft.com/office/drawing/2014/main" id="{5DC4C6F0-D240-9B3A-CFE1-283585EF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9178D6E-2078-08E5-BAE6-8DC08A62D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6000" y="2404800"/>
            <a:ext cx="9180000" cy="1908000"/>
          </a:xfrm>
        </p:spPr>
        <p:txBody>
          <a:bodyPr rIns="0" anchor="ctr" anchorCtr="0"/>
          <a:lstStyle>
            <a:lvl1pPr algn="ctr">
              <a:defRPr sz="44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AEAECA3-C0A1-88F4-B211-2BA6D75FC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6000" y="4345200"/>
            <a:ext cx="9180000" cy="1116000"/>
          </a:xfrm>
        </p:spPr>
        <p:txBody>
          <a:bodyPr lIns="0" tIns="72000" rIns="0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 5" descr="Socialstyrelsen logotyp">
            <a:extLst>
              <a:ext uri="{FF2B5EF4-FFF2-40B4-BE49-F238E27FC236}">
                <a16:creationId xmlns:a16="http://schemas.microsoft.com/office/drawing/2014/main" id="{D3F05040-C74E-1D05-78D9-4CDBCBA61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6800" y="5710238"/>
            <a:ext cx="2438400" cy="5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94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">
            <a:extLst>
              <a:ext uri="{FF2B5EF4-FFF2-40B4-BE49-F238E27FC236}">
                <a16:creationId xmlns:a16="http://schemas.microsoft.com/office/drawing/2014/main" id="{5DC4C6F0-D240-9B3A-CFE1-283585EF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EAEAECA3-C0A1-88F4-B211-2BA6D75FC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1088" y="5506636"/>
            <a:ext cx="9143999" cy="711602"/>
          </a:xfrm>
        </p:spPr>
        <p:txBody>
          <a:bodyPr lIns="0" tIns="72000" rIns="0"/>
          <a:lstStyle>
            <a:lvl1pPr marL="0" indent="0" algn="ctr"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 5" descr="Socialstyrelsen logotyp">
            <a:extLst>
              <a:ext uri="{FF2B5EF4-FFF2-40B4-BE49-F238E27FC236}">
                <a16:creationId xmlns:a16="http://schemas.microsoft.com/office/drawing/2014/main" id="{D3F05040-C74E-1D05-78D9-4CDBCBA61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0431" y="2678227"/>
            <a:ext cx="4911139" cy="105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606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ppbild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F35895A3-CFBD-2DD7-0C6D-2EC2943D2F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26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61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2256707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2"/>
            <a:ext cx="121968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5789" y="725701"/>
            <a:ext cx="103632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47283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09959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">
            <a:extLst>
              <a:ext uri="{FF2B5EF4-FFF2-40B4-BE49-F238E27FC236}">
                <a16:creationId xmlns:a16="http://schemas.microsoft.com/office/drawing/2014/main" id="{A8BC795E-0211-60B3-4FEF-7B5792310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097" y="0"/>
            <a:ext cx="12192000" cy="6858000"/>
          </a:xfrm>
          <a:prstGeom prst="rect">
            <a:avLst/>
          </a:prstGeom>
          <a:solidFill>
            <a:srgbClr val="113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1691999"/>
            <a:ext cx="8968770" cy="2520000"/>
          </a:xfrm>
        </p:spPr>
        <p:txBody>
          <a:bodyPr rIns="0" anchor="b"/>
          <a:lstStyle>
            <a:lvl1pPr>
              <a:lnSpc>
                <a:spcPct val="100000"/>
              </a:lnSpc>
              <a:defRPr sz="48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4384AE-3851-7BF4-93ED-FF5247D1385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7200" y="4333988"/>
            <a:ext cx="9000000" cy="1655763"/>
          </a:xfrm>
        </p:spPr>
        <p:txBody>
          <a:bodyPr lIns="0" tIns="72000" rIns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Avsnittsundertitel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 descr="Socialstyrelsen logotyp">
            <a:extLst>
              <a:ext uri="{FF2B5EF4-FFF2-40B4-BE49-F238E27FC236}">
                <a16:creationId xmlns:a16="http://schemas.microsoft.com/office/drawing/2014/main" id="{B46BCB16-0BE3-50BE-D90A-CC43197FE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6800" y="6332400"/>
            <a:ext cx="1440000" cy="309490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16220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num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">
            <a:extLst>
              <a:ext uri="{FF2B5EF4-FFF2-40B4-BE49-F238E27FC236}">
                <a16:creationId xmlns:a16="http://schemas.microsoft.com/office/drawing/2014/main" id="{8EEF72E6-1FD0-2040-A0AD-ADEF7150C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540000"/>
            <a:ext cx="5199062" cy="2847601"/>
          </a:xfrm>
        </p:spPr>
        <p:txBody>
          <a:bodyPr rIns="0" anchor="t" anchorCtr="0"/>
          <a:lstStyle>
            <a:lvl1pPr>
              <a:lnSpc>
                <a:spcPct val="100000"/>
              </a:lnSpc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4384AE-3851-7BF4-93ED-FF5247D1385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00948" y="-828000"/>
            <a:ext cx="6087433" cy="6215551"/>
          </a:xfrm>
        </p:spPr>
        <p:txBody>
          <a:bodyPr/>
          <a:lstStyle>
            <a:lvl1pPr marL="0" indent="0" algn="r">
              <a:buNone/>
              <a:defRPr sz="40000" b="1">
                <a:solidFill>
                  <a:srgbClr val="00385C">
                    <a:alpha val="50000"/>
                  </a:srgb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1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 descr="Socialstyrelsen logotyp">
            <a:extLst>
              <a:ext uri="{FF2B5EF4-FFF2-40B4-BE49-F238E27FC236}">
                <a16:creationId xmlns:a16="http://schemas.microsoft.com/office/drawing/2014/main" id="{B46BCB16-0BE3-50BE-D90A-CC43197FE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6800" y="6332400"/>
            <a:ext cx="1440000" cy="309490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13456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med bakgrund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14B9568-7C27-F74D-E439-0E602828801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857999"/>
          </a:xfrm>
        </p:spPr>
        <p:txBody>
          <a:bodyPr/>
          <a:lstStyle>
            <a:lvl1pPr marL="0" indent="0">
              <a:buNone/>
              <a:defRPr sz="1100">
                <a:solidFill>
                  <a:schemeClr val="accent4"/>
                </a:solidFill>
              </a:defRPr>
            </a:lvl1pPr>
          </a:lstStyle>
          <a:p>
            <a:br>
              <a:rPr lang="sv-SE" dirty="0"/>
            </a:br>
            <a:r>
              <a:rPr lang="sv-SE" dirty="0"/>
              <a:t>	Utfallande bild bakom text – 1) Klicka på vit yta 2) Infoga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1691999"/>
            <a:ext cx="8968770" cy="2520000"/>
          </a:xfrm>
        </p:spPr>
        <p:txBody>
          <a:bodyPr rIns="0" anchor="b"/>
          <a:lstStyle>
            <a:lvl1pPr>
              <a:lnSpc>
                <a:spcPct val="100000"/>
              </a:lnSpc>
              <a:defRPr sz="4800" spc="-4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4384AE-3851-7BF4-93ED-FF5247D1385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7200" y="4333988"/>
            <a:ext cx="9000000" cy="1655763"/>
          </a:xfrm>
        </p:spPr>
        <p:txBody>
          <a:bodyPr lIns="0" tIns="72000" rIns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Avsnittsundertitel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90000" tIns="468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	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770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Ins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751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</p:spPr>
        <p:txBody>
          <a:bodyPr rIns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44" y="1634399"/>
            <a:ext cx="6840000" cy="458383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8521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45" y="1634400"/>
            <a:ext cx="6840000" cy="4583838"/>
          </a:xfrm>
        </p:spPr>
        <p:txBody>
          <a:bodyPr lIns="0" rIns="0"/>
          <a:lstStyle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0987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rerad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45" y="1634400"/>
            <a:ext cx="6840000" cy="4583838"/>
          </a:xfrm>
        </p:spPr>
        <p:txBody>
          <a:bodyPr lIns="0" rIns="0"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602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EF6AE06-7D0B-679D-DAEF-6C2C1D3AC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735A071-11A9-B41A-D9FC-FA9930040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045" y="1634097"/>
            <a:ext cx="7020000" cy="4582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5296B71-03DD-80A4-6205-3713B583AD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604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60F0521-EEC8-AA48-6F07-D6B78AAFD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29258" y="6356350"/>
            <a:ext cx="933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 descr="Logotyp Socialstyrelsen">
            <a:extLst>
              <a:ext uri="{FF2B5EF4-FFF2-40B4-BE49-F238E27FC236}">
                <a16:creationId xmlns:a16="http://schemas.microsoft.com/office/drawing/2014/main" id="{B6600725-C256-4E21-B2CE-967977119CFF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10128113" y="6333464"/>
            <a:ext cx="1440000" cy="295715"/>
          </a:xfrm>
          <a:prstGeom prst="rect">
            <a:avLst/>
          </a:prstGeom>
        </p:spPr>
      </p:pic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80B3FD74-0299-3550-4E28-5ACB19E12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26357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915831CF-0745-C506-4100-FE148513A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808663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D0E0E85A-E94E-02CB-591B-5C472DFA2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383338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C02D0A55-E372-4B7F-403F-2E3DC6E83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68113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24B18876-DAF9-0CED-0C89-9EA95DA1D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2420684" y="48945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5EF01506-B404-7FAC-EF48-44D61E34C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2420684" y="329837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0FA766C4-1E08-20C2-C14D-AD4AD7320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2420684" y="6106660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DC70BE39-AE1C-A008-E5DE-EF68DC6EC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23887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2A6D88E5-9D1D-0299-0E23-7792F919E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808663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koppling 16">
            <a:extLst>
              <a:ext uri="{FF2B5EF4-FFF2-40B4-BE49-F238E27FC236}">
                <a16:creationId xmlns:a16="http://schemas.microsoft.com/office/drawing/2014/main" id="{FFB69A4D-C031-4997-2CD8-3735C5CB3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383338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koppling 17">
            <a:extLst>
              <a:ext uri="{FF2B5EF4-FFF2-40B4-BE49-F238E27FC236}">
                <a16:creationId xmlns:a16="http://schemas.microsoft.com/office/drawing/2014/main" id="{E98BF6E7-B0B5-A519-1C2F-BDF7C16E6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68113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koppling 18">
            <a:extLst>
              <a:ext uri="{FF2B5EF4-FFF2-40B4-BE49-F238E27FC236}">
                <a16:creationId xmlns:a16="http://schemas.microsoft.com/office/drawing/2014/main" id="{89EA6B94-E30D-5779-F560-45F2A9F8D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242020" y="489453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koppling 19">
            <a:extLst>
              <a:ext uri="{FF2B5EF4-FFF2-40B4-BE49-F238E27FC236}">
                <a16:creationId xmlns:a16="http://schemas.microsoft.com/office/drawing/2014/main" id="{608B746F-43F8-0E83-27C2-8B3D79142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242020" y="3298373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koppling 20">
            <a:extLst>
              <a:ext uri="{FF2B5EF4-FFF2-40B4-BE49-F238E27FC236}">
                <a16:creationId xmlns:a16="http://schemas.microsoft.com/office/drawing/2014/main" id="{453CBA76-A7BD-F3F8-69A4-BD6E3B104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242020" y="6106661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46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79" r:id="rId4"/>
    <p:sldLayoutId id="2147483660" r:id="rId5"/>
    <p:sldLayoutId id="2147483654" r:id="rId6"/>
    <p:sldLayoutId id="2147483661" r:id="rId7"/>
    <p:sldLayoutId id="2147483662" r:id="rId8"/>
    <p:sldLayoutId id="2147483667" r:id="rId9"/>
    <p:sldLayoutId id="2147483665" r:id="rId10"/>
    <p:sldLayoutId id="2147483666" r:id="rId11"/>
    <p:sldLayoutId id="2147483664" r:id="rId12"/>
    <p:sldLayoutId id="2147483668" r:id="rId13"/>
    <p:sldLayoutId id="2147483680" r:id="rId14"/>
    <p:sldLayoutId id="2147483669" r:id="rId15"/>
    <p:sldLayoutId id="2147483682" r:id="rId16"/>
    <p:sldLayoutId id="2147483681" r:id="rId17"/>
    <p:sldLayoutId id="2147483670" r:id="rId18"/>
    <p:sldLayoutId id="2147483671" r:id="rId19"/>
    <p:sldLayoutId id="2147483673" r:id="rId20"/>
    <p:sldLayoutId id="2147483674" r:id="rId21"/>
    <p:sldLayoutId id="2147483675" r:id="rId22"/>
    <p:sldLayoutId id="2147483676" r:id="rId23"/>
    <p:sldLayoutId id="2147483678" r:id="rId24"/>
    <p:sldLayoutId id="2147483683" r:id="rId25"/>
    <p:sldLayoutId id="2147483684" r:id="rId26"/>
    <p:sldLayoutId id="2147483685" r:id="rId27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659" userDrawn="1">
          <p15:clr>
            <a:srgbClr val="F26B43"/>
          </p15:clr>
        </p15:guide>
        <p15:guide id="3" pos="4021" userDrawn="1">
          <p15:clr>
            <a:srgbClr val="F26B43"/>
          </p15:clr>
        </p15:guide>
        <p15:guide id="4" pos="7287" userDrawn="1">
          <p15:clr>
            <a:srgbClr val="F26B43"/>
          </p15:clr>
        </p15:guide>
        <p15:guide id="5" pos="393" userDrawn="1">
          <p15:clr>
            <a:srgbClr val="F26B43"/>
          </p15:clr>
        </p15:guide>
        <p15:guide id="6" orient="horz" pos="391" userDrawn="1">
          <p15:clr>
            <a:srgbClr val="F26B43"/>
          </p15:clr>
        </p15:guide>
        <p15:guide id="7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>
            <a:extLst>
              <a:ext uri="{FF2B5EF4-FFF2-40B4-BE49-F238E27FC236}">
                <a16:creationId xmlns:a16="http://schemas.microsoft.com/office/drawing/2014/main" id="{2E2AA013-1C60-4F11-A178-81752B6C2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00" y="1470581"/>
            <a:ext cx="9180000" cy="2516957"/>
          </a:xfrm>
        </p:spPr>
        <p:txBody>
          <a:bodyPr/>
          <a:lstStyle/>
          <a:p>
            <a:r>
              <a:rPr lang="sv-SE" dirty="0"/>
              <a:t>Vad tycker de äldre om äldreomsorgen? 2024</a:t>
            </a:r>
          </a:p>
        </p:txBody>
      </p:sp>
      <p:sp>
        <p:nvSpPr>
          <p:cNvPr id="17" name="Underrubrik 16">
            <a:extLst>
              <a:ext uri="{FF2B5EF4-FFF2-40B4-BE49-F238E27FC236}">
                <a16:creationId xmlns:a16="http://schemas.microsoft.com/office/drawing/2014/main" id="{FCD190C8-9DBD-48AF-AE9E-D1ABC4D53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199" y="4244830"/>
            <a:ext cx="9180000" cy="1249960"/>
          </a:xfrm>
        </p:spPr>
        <p:txBody>
          <a:bodyPr/>
          <a:lstStyle/>
          <a:p>
            <a:r>
              <a:rPr lang="sv-SE" dirty="0"/>
              <a:t>Särskilt boende</a:t>
            </a:r>
          </a:p>
          <a:p>
            <a:r>
              <a:rPr lang="sv-SE"/>
              <a:t>Resultat för Gotland_Gotlands sjukhem (minst 7 svarande)</a:t>
            </a:r>
            <a:endParaRPr lang="sv-SE" dirty="0"/>
          </a:p>
          <a:p>
            <a:endParaRPr lang="sv-SE" dirty="0"/>
          </a:p>
        </p:txBody>
      </p:sp>
      <p:pic>
        <p:nvPicPr>
          <p:cNvPr id="4" name="Bild 5" descr="Socialstyrelsen logotyp">
            <a:extLst>
              <a:ext uri="{FF2B5EF4-FFF2-40B4-BE49-F238E27FC236}">
                <a16:creationId xmlns:a16="http://schemas.microsoft.com/office/drawing/2014/main" id="{1996B044-7A80-A39E-1243-0F42A16CB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8490" y="620713"/>
            <a:ext cx="2438400" cy="5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43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1162830" y="1359017"/>
            <a:ext cx="7772400" cy="1070558"/>
          </a:xfrm>
        </p:spPr>
        <p:txBody>
          <a:bodyPr/>
          <a:lstStyle/>
          <a:p>
            <a:r>
              <a:rPr lang="sv-SE" sz="3200" dirty="0"/>
              <a:t>Sammantagen nöjdhet</a:t>
            </a:r>
          </a:p>
        </p:txBody>
      </p:sp>
      <p:pic>
        <p:nvPicPr>
          <p:cNvPr id="7" name="Platshållare för bild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2" b="209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1699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99768" y="580104"/>
            <a:ext cx="9355759" cy="531920"/>
          </a:xfrm>
        </p:spPr>
        <p:txBody>
          <a:bodyPr/>
          <a:lstStyle/>
          <a:p>
            <a:r>
              <a:rPr lang="sv-SE" spc="-30" dirty="0"/>
              <a:t>Sammantagen nöjdhet </a:t>
            </a:r>
            <a:br>
              <a:rPr lang="sv-SE" spc="-30" dirty="0"/>
            </a:br>
            <a:endParaRPr lang="sv-SE" sz="1900" b="0" dirty="0">
              <a:solidFill>
                <a:schemeClr val="accent4"/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97CA7FA-0856-4B95-8D98-FBADE06ABE95}"/>
              </a:ext>
            </a:extLst>
          </p:cNvPr>
          <p:cNvSpPr txBox="1"/>
          <p:nvPr/>
        </p:nvSpPr>
        <p:spPr>
          <a:xfrm>
            <a:off x="511277" y="1094532"/>
            <a:ext cx="8507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accent4"/>
                </a:solidFill>
              </a:rPr>
              <a:t>Hur nöjd eller missnöjd är du sammantaget med ditt äldreboende?</a:t>
            </a:r>
          </a:p>
        </p:txBody>
      </p:sp>
      <p:graphicFrame>
        <p:nvGraphicFramePr>
          <p:cNvPr id="6" name="Diagram 8" descr="Diagrammet visar hur nöjda eller missnöjda respondenterna är sammantaget med den hemtjänst de har.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5557427"/>
              </p:ext>
            </p:extLst>
          </p:nvPr>
        </p:nvGraphicFramePr>
        <p:xfrm>
          <a:off x="1239817" y="1691767"/>
          <a:ext cx="8075659" cy="4729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599769" y="6295895"/>
            <a:ext cx="8418614" cy="531919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980631" y="914399"/>
            <a:ext cx="9110041" cy="1238865"/>
          </a:xfrm>
        </p:spPr>
        <p:txBody>
          <a:bodyPr/>
          <a:lstStyle/>
          <a:p>
            <a:r>
              <a:rPr lang="en-US" sz="3200" dirty="0" err="1"/>
              <a:t>Några</a:t>
            </a:r>
            <a:r>
              <a:rPr lang="en-US" sz="3200" dirty="0"/>
              <a:t> av </a:t>
            </a:r>
            <a:r>
              <a:rPr lang="en-US" sz="3200" dirty="0" err="1"/>
              <a:t>verksamheten</a:t>
            </a:r>
            <a:r>
              <a:rPr lang="en-US" sz="3200" dirty="0"/>
              <a:t>/</a:t>
            </a:r>
            <a:r>
              <a:rPr lang="en-US" sz="3200" dirty="0" err="1"/>
              <a:t>områdets</a:t>
            </a:r>
            <a:r>
              <a:rPr lang="en-US" sz="3200" dirty="0"/>
              <a:t> </a:t>
            </a:r>
            <a:r>
              <a:rPr lang="en-US" sz="3200" dirty="0" err="1"/>
              <a:t>resultat</a:t>
            </a:r>
            <a:r>
              <a:rPr lang="en-US" sz="3200" dirty="0"/>
              <a:t> </a:t>
            </a:r>
            <a:r>
              <a:rPr lang="en-US" sz="3200" dirty="0" err="1"/>
              <a:t>jämfört</a:t>
            </a:r>
            <a:r>
              <a:rPr lang="en-US" sz="3200" dirty="0"/>
              <a:t> med </a:t>
            </a:r>
            <a:r>
              <a:rPr lang="en-US" sz="3200" dirty="0" err="1"/>
              <a:t>kommunen</a:t>
            </a:r>
            <a:r>
              <a:rPr lang="en-US" sz="3200" dirty="0"/>
              <a:t>, </a:t>
            </a:r>
            <a:r>
              <a:rPr lang="en-US" sz="3200" dirty="0" err="1"/>
              <a:t>länet</a:t>
            </a:r>
            <a:r>
              <a:rPr lang="en-US" sz="3200" dirty="0"/>
              <a:t> </a:t>
            </a:r>
            <a:r>
              <a:rPr lang="en-US" sz="3200" dirty="0" err="1"/>
              <a:t>och</a:t>
            </a:r>
            <a:r>
              <a:rPr lang="en-US" sz="3200" dirty="0"/>
              <a:t> </a:t>
            </a:r>
            <a:r>
              <a:rPr lang="en-US" sz="3200" dirty="0" err="1"/>
              <a:t>riket</a:t>
            </a:r>
            <a:endParaRPr lang="sv-SE" sz="3200" dirty="0"/>
          </a:p>
        </p:txBody>
      </p:sp>
      <p:pic>
        <p:nvPicPr>
          <p:cNvPr id="20" name="Platshållare för bild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1" b="6411"/>
          <a:stretch>
            <a:fillRect/>
          </a:stretch>
        </p:blipFill>
        <p:spPr>
          <a:xfrm>
            <a:off x="1" y="1587639"/>
            <a:ext cx="12192000" cy="5270361"/>
          </a:xfrm>
        </p:spPr>
      </p:pic>
    </p:spTree>
    <p:extLst>
      <p:ext uri="{BB962C8B-B14F-4D97-AF65-F5344CB8AC3E}">
        <p14:creationId xmlns:p14="http://schemas.microsoft.com/office/powerpoint/2010/main" val="322816481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07922" y="560439"/>
            <a:ext cx="10948542" cy="1077862"/>
          </a:xfrm>
        </p:spPr>
        <p:txBody>
          <a:bodyPr wrap="square"/>
          <a:lstStyle/>
          <a:p>
            <a:pPr lvl="1" algn="l" rtl="0">
              <a:defRPr/>
            </a:pPr>
            <a:r>
              <a:rPr lang="sv-SE" sz="3000" b="1" kern="1200" dirty="0">
                <a:solidFill>
                  <a:srgbClr val="00385C"/>
                </a:solidFill>
                <a:latin typeface="+mj-lt"/>
                <a:ea typeface="+mj-ea"/>
                <a:cs typeface="+mj-cs"/>
              </a:rPr>
              <a:t>Boendemiljö</a:t>
            </a:r>
            <a:br>
              <a:rPr lang="sv-SE" dirty="0"/>
            </a:br>
            <a:r>
              <a:rPr lang="sv-SE" sz="2000" i="1" kern="1200" spc="-50" dirty="0">
                <a:solidFill>
                  <a:schemeClr val="accent4"/>
                </a:solidFill>
                <a:latin typeface="+mn-lt"/>
                <a:ea typeface="+mj-ea"/>
                <a:cs typeface="+mj-cs"/>
              </a:rPr>
              <a:t>Positiva svar = Ja</a:t>
            </a:r>
            <a:br>
              <a:rPr lang="sv-SE" sz="2000" i="1" kern="1200" spc="-50" dirty="0">
                <a:solidFill>
                  <a:schemeClr val="accent4"/>
                </a:solidFill>
                <a:latin typeface="+mn-lt"/>
                <a:ea typeface="+mj-ea"/>
                <a:cs typeface="+mj-cs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Andel positiva svar i verksamheten/området jämfört med kommunen, länet och riket</a:t>
            </a:r>
            <a:endParaRPr lang="sv-SE" sz="2000" i="1" kern="1200" spc="-50" dirty="0">
              <a:solidFill>
                <a:schemeClr val="accent4"/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9" name="Diagram 15" descr="Diagrammet visar i vilken utsträckning respondenten trivs i sin boendemiljö.   Fördelat på riket, län, kommun och verksamhet/område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5057070"/>
              </p:ext>
            </p:extLst>
          </p:nvPr>
        </p:nvGraphicFramePr>
        <p:xfrm>
          <a:off x="696170" y="1638300"/>
          <a:ext cx="9116424" cy="471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>
          <a:xfrm>
            <a:off x="707923" y="6295895"/>
            <a:ext cx="8310459" cy="56210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772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6414" y="619433"/>
            <a:ext cx="9810626" cy="447368"/>
          </a:xfrm>
        </p:spPr>
        <p:txBody>
          <a:bodyPr/>
          <a:lstStyle/>
          <a:p>
            <a:r>
              <a:rPr lang="sv-SE" dirty="0"/>
              <a:t>Mat och måltidsmiljö</a:t>
            </a:r>
            <a:br>
              <a:rPr lang="sv-SE" dirty="0"/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Positiva svar = Mycket bra eller Ganska bra och Ja, alltid eller Oftast</a:t>
            </a:r>
            <a:b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Andel positiva svar i verksamheten/området jämfört med kommunen, länet och riket</a:t>
            </a:r>
            <a:endParaRPr lang="sv-SE" sz="2000" b="0" i="1" dirty="0">
              <a:solidFill>
                <a:srgbClr val="017CC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4" name="Diagram 16" descr="Diagrammet visar hur respondenten bedömer maten och måltidsmiljön.   Fördelat på riket, län, kommun och verksamhet/område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677081"/>
              </p:ext>
            </p:extLst>
          </p:nvPr>
        </p:nvGraphicFramePr>
        <p:xfrm>
          <a:off x="796413" y="1807285"/>
          <a:ext cx="8908025" cy="4488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ruta 1"/>
          <p:cNvSpPr txBox="1"/>
          <p:nvPr/>
        </p:nvSpPr>
        <p:spPr>
          <a:xfrm>
            <a:off x="924233" y="2438788"/>
            <a:ext cx="2340077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brukar maten smaka?</a:t>
            </a:r>
          </a:p>
          <a:p>
            <a:r>
              <a:rPr lang="sv-SE" sz="12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24233" y="4127268"/>
            <a:ext cx="4090392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Upplever du att måltiderna på ditt äldreboende </a:t>
            </a:r>
          </a:p>
          <a:p>
            <a:r>
              <a:rPr lang="sv-SE" sz="1200" dirty="0"/>
              <a:t>är en trevlig stund på dagen?</a:t>
            </a:r>
          </a:p>
          <a:p>
            <a:r>
              <a:rPr lang="sv-SE" sz="12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>
          <a:xfrm>
            <a:off x="796415" y="6295895"/>
            <a:ext cx="8221968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 descr="Diagrammet visar hur respondenten bedömer maten och måltidsmiljön.   Fördelat på riket, län och kommun. 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309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6077" y="589935"/>
            <a:ext cx="9694144" cy="1163559"/>
          </a:xfrm>
        </p:spPr>
        <p:txBody>
          <a:bodyPr/>
          <a:lstStyle/>
          <a:p>
            <a:r>
              <a:rPr lang="sv-SE" dirty="0"/>
              <a:t>Aktiviteter och möjlighet att komma utomhus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Positiva svar = Mycket nöjd/bra eller Ganska nöjd/bra</a:t>
            </a:r>
            <a:b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Andel positiva svar i verksamheten/området jämfört med kommunen, länet och riket</a:t>
            </a:r>
            <a:endParaRPr lang="sv-SE" sz="2000" b="0" i="1" dirty="0">
              <a:solidFill>
                <a:srgbClr val="017CC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Diagram 20" descr="Diagrammet visar om respondenten är nöjd med de aktiviteter som erbjuds och om möjligheterna att komma utomhus är bra. Fördelat på riket, län, kommun och verksamhet/område. 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3113593"/>
              </p:ext>
            </p:extLst>
          </p:nvPr>
        </p:nvGraphicFramePr>
        <p:xfrm>
          <a:off x="816077" y="1753495"/>
          <a:ext cx="9065342" cy="4514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45874" y="2312615"/>
            <a:ext cx="273977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nöjd eller missnöjd är du med de aktiviteter som erbjuds på ditt äldreboende?</a:t>
            </a:r>
          </a:p>
          <a:p>
            <a:r>
              <a:rPr lang="sv-SE" sz="1200" i="1" dirty="0"/>
              <a:t>Mycket nöjd / Ganska nöjd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32744" y="4128852"/>
            <a:ext cx="2755673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Är möjligheterna att komma utomhus bra eller dåliga? </a:t>
            </a:r>
          </a:p>
          <a:p>
            <a:r>
              <a:rPr lang="sv-SE" sz="12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>
          <a:xfrm>
            <a:off x="816077" y="6356350"/>
            <a:ext cx="8202305" cy="365124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1456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4515" y="618915"/>
            <a:ext cx="9934820" cy="1108840"/>
          </a:xfrm>
        </p:spPr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Positiva svar = Ja, alltid eller Oftast</a:t>
            </a:r>
            <a:b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Andel positiva svar i verksamheten/området jämfört med kommunen, länet och riket</a:t>
            </a:r>
            <a:br>
              <a:rPr lang="sv-SE" sz="1600" b="0" i="1" dirty="0">
                <a:solidFill>
                  <a:srgbClr val="002B45"/>
                </a:solidFill>
              </a:rPr>
            </a:br>
            <a:br>
              <a:rPr lang="sv-SE" sz="1600" b="0" i="1" dirty="0">
                <a:solidFill>
                  <a:srgbClr val="002B45"/>
                </a:solidFill>
              </a:rPr>
            </a:br>
            <a:endParaRPr lang="sv-SE" dirty="0"/>
          </a:p>
        </p:txBody>
      </p:sp>
      <p:graphicFrame>
        <p:nvGraphicFramePr>
          <p:cNvPr id="14" name="Diagram 17" descr="Diagrammet visar hur respondenten bedömer hjälpens utförande. Fördelat på riket, län, kommun och verksamhet/område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296903"/>
              </p:ext>
            </p:extLst>
          </p:nvPr>
        </p:nvGraphicFramePr>
        <p:xfrm>
          <a:off x="764514" y="1795434"/>
          <a:ext cx="9156234" cy="4585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ruta 1"/>
          <p:cNvSpPr txBox="1"/>
          <p:nvPr/>
        </p:nvSpPr>
        <p:spPr>
          <a:xfrm>
            <a:off x="910864" y="2269254"/>
            <a:ext cx="4318446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Brukar personalen ha tillräckligt med tid </a:t>
            </a:r>
          </a:p>
          <a:p>
            <a:r>
              <a:rPr lang="sv-SE" sz="1200" dirty="0"/>
              <a:t>för att kunna utföra sitt arbete hos dig?</a:t>
            </a:r>
          </a:p>
          <a:p>
            <a:r>
              <a:rPr lang="sv-SE" sz="12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10864" y="3342297"/>
            <a:ext cx="3405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Brukar personalen meddela dig i förväg om tillfälliga förändringar? T.ex. byte av personal, ändringar av olika aktiviteter etc.</a:t>
            </a:r>
          </a:p>
          <a:p>
            <a:r>
              <a:rPr lang="sv-SE" sz="1200" i="1" dirty="0"/>
              <a:t>Ja, alltid / Oftast </a:t>
            </a:r>
          </a:p>
        </p:txBody>
      </p:sp>
      <p:sp>
        <p:nvSpPr>
          <p:cNvPr id="12" name="textruta 1"/>
          <p:cNvSpPr txBox="1"/>
          <p:nvPr/>
        </p:nvSpPr>
        <p:spPr>
          <a:xfrm>
            <a:off x="917160" y="4630828"/>
            <a:ext cx="271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Brukar du kunna påverka vid vilka tider du får hjälp? T.ex. tid för att duscha/ bada, gå och lägga dig etc.</a:t>
            </a:r>
          </a:p>
          <a:p>
            <a:r>
              <a:rPr lang="sv-SE" sz="1200" i="1" dirty="0"/>
              <a:t>Ja, alltid / Oftast </a:t>
            </a:r>
            <a:r>
              <a:rPr lang="sv-SE" sz="1200" dirty="0"/>
              <a:t> 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>
          <a:xfrm>
            <a:off x="764515" y="6356349"/>
            <a:ext cx="8253867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</p:spTree>
    <p:extLst>
      <p:ext uri="{BB962C8B-B14F-4D97-AF65-F5344CB8AC3E}">
        <p14:creationId xmlns:p14="http://schemas.microsoft.com/office/powerpoint/2010/main" val="1720168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6581" y="668594"/>
            <a:ext cx="10134944" cy="1114164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Positiva svar = Ja, alltid eller Oftast</a:t>
            </a:r>
            <a:b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Andel positiva svar i verksamheten/området jämfört med kommunen, länet och riket</a:t>
            </a:r>
            <a:endParaRPr lang="sv-SE" sz="2000" b="0" i="1" dirty="0">
              <a:solidFill>
                <a:srgbClr val="017CC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" name="Diagram 18" descr="Diagrammet visar hur respondenterna upplever personalens bemötande och sitt inflytande. Fördelat på riket, län, kommun och verksamhet/område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78828940"/>
              </p:ext>
            </p:extLst>
          </p:nvPr>
        </p:nvGraphicFramePr>
        <p:xfrm>
          <a:off x="786582" y="1782759"/>
          <a:ext cx="9360308" cy="450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786581" y="2442389"/>
            <a:ext cx="2719346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Brukar personalen bemöta dig på ett bra sätt?</a:t>
            </a:r>
          </a:p>
          <a:p>
            <a:r>
              <a:rPr lang="sv-SE" sz="12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786581" y="4270267"/>
            <a:ext cx="2719346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Brukar personalen ta hänsyn till dina åsikter och önskemål om hur hjälpen ska utföras?</a:t>
            </a:r>
          </a:p>
          <a:p>
            <a:r>
              <a:rPr lang="sv-SE" sz="12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>
          <a:xfrm>
            <a:off x="786581" y="6356349"/>
            <a:ext cx="8231801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6918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737419" y="648930"/>
            <a:ext cx="10030281" cy="1130096"/>
          </a:xfrm>
        </p:spPr>
        <p:txBody>
          <a:bodyPr/>
          <a:lstStyle/>
          <a:p>
            <a:r>
              <a:rPr lang="sv-SE" dirty="0"/>
              <a:t>Språk och kompetens</a:t>
            </a:r>
            <a:br>
              <a:rPr lang="sv-SE" dirty="0"/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Positiva svar = Ja, alla eller Ja, flertalet </a:t>
            </a:r>
            <a:br>
              <a:rPr lang="sv-SE" sz="2000" b="0" i="1" dirty="0">
                <a:solidFill>
                  <a:srgbClr val="017CC1"/>
                </a:solidFill>
                <a:latin typeface="+mn-lt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Andel positiva svar i verksamheten/området jämfört med kommunen, länet och riket</a:t>
            </a:r>
            <a:endParaRPr lang="sv-SE" sz="2000" dirty="0">
              <a:solidFill>
                <a:srgbClr val="017CC1"/>
              </a:solidFill>
              <a:latin typeface="+mn-lt"/>
            </a:endParaRPr>
          </a:p>
        </p:txBody>
      </p:sp>
      <p:graphicFrame>
        <p:nvGraphicFramePr>
          <p:cNvPr id="12" name="PH19" descr="Diagrammet visar hur respondenterna upplever språk och kompetens hos personal. Fördelat på riket, län, kommun och verksamhet/område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3726212"/>
              </p:ext>
            </p:extLst>
          </p:nvPr>
        </p:nvGraphicFramePr>
        <p:xfrm>
          <a:off x="737419" y="1779026"/>
          <a:ext cx="9242323" cy="4577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ruta 1"/>
          <p:cNvSpPr txBox="1"/>
          <p:nvPr/>
        </p:nvSpPr>
        <p:spPr>
          <a:xfrm>
            <a:off x="737418" y="2493623"/>
            <a:ext cx="2477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Pratar och förstår personalen svenska tillräckligt bra för att ni ska förstå varandra?</a:t>
            </a:r>
            <a:br>
              <a:rPr lang="sv-SE" sz="1200" dirty="0"/>
            </a:br>
            <a:r>
              <a:rPr lang="sv-SE" sz="1200" i="1" dirty="0"/>
              <a:t>Ja, alla / Ja, flertalet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>
          <a:xfrm>
            <a:off x="737420" y="6438699"/>
            <a:ext cx="6026367" cy="200426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6240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76023" y="657398"/>
            <a:ext cx="9780410" cy="1161570"/>
          </a:xfrm>
        </p:spPr>
        <p:txBody>
          <a:bodyPr/>
          <a:lstStyle/>
          <a:p>
            <a:r>
              <a:rPr lang="sv-SE" dirty="0"/>
              <a:t>Trygghet och förtroende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Positiva svar = Mycket tryggt eller Ganska tryggt och Ja, för alla eller Ja, för flertalet</a:t>
            </a:r>
            <a:br>
              <a:rPr lang="sv-SE" sz="2000" b="0" i="1" dirty="0">
                <a:solidFill>
                  <a:srgbClr val="017CC1"/>
                </a:solidFill>
                <a:latin typeface="+mn-lt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Andel positiva svar i verksamheten/området jämfört med kommunen, länet och riket</a:t>
            </a:r>
          </a:p>
        </p:txBody>
      </p:sp>
      <p:graphicFrame>
        <p:nvGraphicFramePr>
          <p:cNvPr id="12" name="Diagram 19" descr="Diagrammet visar hur respondenterna upplever trygghet och förtroende i det stöd de får. Fördelat på riket, län, kommun och verksamhet/område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82652087"/>
              </p:ext>
            </p:extLst>
          </p:nvPr>
        </p:nvGraphicFramePr>
        <p:xfrm>
          <a:off x="676022" y="1818968"/>
          <a:ext cx="9431539" cy="4586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1002892" y="2652156"/>
            <a:ext cx="2830962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tryggt eller otryggt känns det att bo på ditt äldreboende?</a:t>
            </a:r>
          </a:p>
          <a:p>
            <a:r>
              <a:rPr lang="sv-SE" sz="1200" i="1" dirty="0"/>
              <a:t>Mycket tryggt / Ganska tryggt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1002892" y="4442784"/>
            <a:ext cx="2981482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Känner du förtroende för personalen på ditt äldreboende?</a:t>
            </a:r>
          </a:p>
          <a:p>
            <a:r>
              <a:rPr lang="sv-SE" sz="1200" i="1" dirty="0"/>
              <a:t>Ja, för alla i personalen / </a:t>
            </a:r>
          </a:p>
          <a:p>
            <a:r>
              <a:rPr lang="sv-SE" sz="1200" i="1" dirty="0"/>
              <a:t>Ja, för flertalet i personalen </a:t>
            </a:r>
          </a:p>
          <a:p>
            <a:endParaRPr lang="sv-SE" sz="1050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>
          <a:xfrm>
            <a:off x="676023" y="6405294"/>
            <a:ext cx="8261299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0033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89167" y="497151"/>
            <a:ext cx="8083520" cy="594803"/>
          </a:xfrm>
        </p:spPr>
        <p:txBody>
          <a:bodyPr/>
          <a:lstStyle/>
          <a:p>
            <a:r>
              <a:rPr lang="sv-SE" dirty="0">
                <a:solidFill>
                  <a:srgbClr val="017CC1"/>
                </a:solidFill>
              </a:rPr>
              <a:t>Resultaten för er verksamhet/område</a:t>
            </a:r>
          </a:p>
        </p:txBody>
      </p:sp>
      <p:sp>
        <p:nvSpPr>
          <p:cNvPr id="4" name="Platshållare för text 6"/>
          <p:cNvSpPr>
            <a:spLocks noGrp="1"/>
          </p:cNvSpPr>
          <p:nvPr>
            <p:ph type="body" sz="quarter" idx="13"/>
          </p:nvPr>
        </p:nvSpPr>
        <p:spPr>
          <a:xfrm>
            <a:off x="589167" y="998290"/>
            <a:ext cx="9343821" cy="4727808"/>
          </a:xfrm>
        </p:spPr>
        <p:txBody>
          <a:bodyPr/>
          <a:lstStyle/>
          <a:p>
            <a:pPr lvl="0"/>
            <a:r>
              <a:rPr lang="sv-SE" sz="2000" dirty="0"/>
              <a:t>Det här är en sammanställning av några av er verksamhets/områdes resultat. </a:t>
            </a:r>
          </a:p>
          <a:p>
            <a:pPr lvl="0"/>
            <a:r>
              <a:rPr lang="sv-SE" sz="2000" dirty="0">
                <a:solidFill>
                  <a:srgbClr val="002B45"/>
                </a:solidFill>
              </a:rPr>
              <a:t>Först visas era resultatet på frågan om den sammantagna nöjdheten. Därefter presenteras några av era resultat jämfört med er kommun, ert län och riket.</a:t>
            </a:r>
            <a:endParaRPr lang="sv-SE" sz="2000" dirty="0"/>
          </a:p>
          <a:p>
            <a:pPr lvl="0"/>
            <a:r>
              <a:rPr lang="sv-SE" sz="2000" dirty="0"/>
              <a:t>Jämförelser med andra verksamheter bör ske med försiktighet eftersom många verksamheter har ett litet antal svarande (7 som minst). </a:t>
            </a:r>
            <a:br>
              <a:rPr lang="sv-SE" sz="2000" dirty="0"/>
            </a:br>
            <a:br>
              <a:rPr lang="sv-SE" sz="2000" dirty="0"/>
            </a:br>
            <a:r>
              <a:rPr lang="sv-SE" sz="2000" dirty="0">
                <a:solidFill>
                  <a:srgbClr val="002B45"/>
                </a:solidFill>
              </a:rPr>
              <a:t>Enkäten och mer information om undersökningen finns på:</a:t>
            </a:r>
            <a:br>
              <a:rPr lang="sv-SE" sz="2000" dirty="0">
                <a:solidFill>
                  <a:srgbClr val="002B45"/>
                </a:solidFill>
              </a:rPr>
            </a:br>
            <a:r>
              <a:rPr lang="sv-SE" sz="2000" dirty="0">
                <a:hlinkClick r:id="rId2"/>
              </a:rPr>
              <a:t>https://www.socialstyrelsen.se/statistik-och-data/oppna-jamforelser/socialtjanst/aldreomsorg/vad-tycker-de-aldre-om-aldreomsorgen/</a:t>
            </a:r>
            <a:br>
              <a:rPr lang="sv-SE" sz="2000" dirty="0"/>
            </a:br>
            <a:endParaRPr lang="sv-SE" sz="2000" dirty="0"/>
          </a:p>
          <a:p>
            <a:pPr lvl="0"/>
            <a:br>
              <a:rPr lang="sv-SE" sz="1900" i="1" dirty="0"/>
            </a:br>
            <a:endParaRPr lang="sv-SE" sz="1900" dirty="0"/>
          </a:p>
          <a:p>
            <a:r>
              <a:rPr lang="sv-SE" sz="1900" i="1" dirty="0"/>
              <a:t> </a:t>
            </a:r>
            <a:endParaRPr lang="sv-SE" sz="1900" dirty="0"/>
          </a:p>
          <a:p>
            <a:br>
              <a:rPr lang="sv-SE" sz="1900" dirty="0"/>
            </a:br>
            <a:endParaRPr lang="sv-SE" sz="190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4848" y="614833"/>
            <a:ext cx="9638291" cy="1154973"/>
          </a:xfrm>
        </p:spPr>
        <p:txBody>
          <a:bodyPr/>
          <a:lstStyle/>
          <a:p>
            <a:r>
              <a:rPr lang="sv-SE" dirty="0"/>
              <a:t>Tillgänglighet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Positiva svar = Mycket lätt eller Ganska lätt</a:t>
            </a:r>
            <a:br>
              <a:rPr lang="sv-SE" sz="2000" b="0" i="1" dirty="0">
                <a:solidFill>
                  <a:srgbClr val="017CC1"/>
                </a:solidFill>
                <a:latin typeface="+mn-lt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Andel positiva svar i verksamheten/området jämfört med kommunen, länet och riket</a:t>
            </a:r>
          </a:p>
        </p:txBody>
      </p:sp>
      <p:graphicFrame>
        <p:nvGraphicFramePr>
          <p:cNvPr id="13" name="Diagram 21" descr="Diagrammet visar hur respondenterna upplever tillgänglighet till sjuksköterska, läkare och personal på boendet. Fördelat på riket, län, kommun och verksamhet/område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4961015"/>
              </p:ext>
            </p:extLst>
          </p:nvPr>
        </p:nvGraphicFramePr>
        <p:xfrm>
          <a:off x="744850" y="1769806"/>
          <a:ext cx="9175897" cy="458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744849" y="2224685"/>
            <a:ext cx="4500360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lätt eller svårt är det att få träffa </a:t>
            </a:r>
          </a:p>
          <a:p>
            <a:r>
              <a:rPr lang="sv-SE" sz="1200" dirty="0"/>
              <a:t>sjuksköterska vid behov? </a:t>
            </a:r>
          </a:p>
          <a:p>
            <a:r>
              <a:rPr lang="sv-SE" sz="12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718201" y="3386560"/>
            <a:ext cx="4465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lätt eller svårt är det att få träffa </a:t>
            </a:r>
          </a:p>
          <a:p>
            <a:r>
              <a:rPr lang="sv-SE" sz="1200" dirty="0"/>
              <a:t>läkare vid behov? </a:t>
            </a:r>
          </a:p>
          <a:p>
            <a:r>
              <a:rPr lang="sv-SE" sz="1200" i="1" dirty="0"/>
              <a:t>Mycket lätt / Ganska lätt  </a:t>
            </a:r>
          </a:p>
          <a:p>
            <a:endParaRPr lang="sv-SE" sz="1200" dirty="0"/>
          </a:p>
        </p:txBody>
      </p:sp>
      <p:sp>
        <p:nvSpPr>
          <p:cNvPr id="11" name="textruta 1"/>
          <p:cNvSpPr txBox="1"/>
          <p:nvPr/>
        </p:nvSpPr>
        <p:spPr>
          <a:xfrm>
            <a:off x="744849" y="4591905"/>
            <a:ext cx="274323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lätt eller svårt är det att få kontakt med personalen på ditt äldreboende, vid behov?</a:t>
            </a:r>
            <a:br>
              <a:rPr lang="sv-SE" sz="1200" dirty="0"/>
            </a:br>
            <a:r>
              <a:rPr lang="sv-SE" sz="12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>
          <a:xfrm>
            <a:off x="744851" y="6356350"/>
            <a:ext cx="5406273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0794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4010" y="695536"/>
            <a:ext cx="9313549" cy="1081038"/>
          </a:xfrm>
        </p:spPr>
        <p:txBody>
          <a:bodyPr/>
          <a:lstStyle/>
          <a:p>
            <a:r>
              <a:rPr lang="sv-SE" dirty="0"/>
              <a:t>Hjälpen i sin helhet</a:t>
            </a:r>
            <a:r>
              <a:rPr lang="sv-SE" sz="1600" b="0" i="1" dirty="0">
                <a:solidFill>
                  <a:srgbClr val="002B45"/>
                </a:solidFill>
              </a:rPr>
              <a:t>  </a:t>
            </a:r>
            <a:r>
              <a:rPr lang="sv-SE" dirty="0"/>
              <a:t>och synpunkter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Positiva svar = Mycket nöjd eller Ganska nöjd och Ja</a:t>
            </a:r>
            <a:br>
              <a:rPr lang="sv-SE" sz="2000" b="0" i="1" dirty="0">
                <a:solidFill>
                  <a:srgbClr val="000000"/>
                </a:solidFill>
                <a:latin typeface="+mn-lt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Andel positiva svar i verksamheten/området jämfört med kommunen, länet och riket</a:t>
            </a:r>
            <a:endParaRPr lang="sv-SE" sz="2000" dirty="0">
              <a:latin typeface="+mn-lt"/>
            </a:endParaRPr>
          </a:p>
        </p:txBody>
      </p:sp>
      <p:graphicFrame>
        <p:nvGraphicFramePr>
          <p:cNvPr id="12" name="Diagram 22" descr="Diagrammet visar hur nöjda respondenterna är med äldreboendet som helhet och om de vet var de kan framföra synpunkter eller klagomål. Fördelat på riket, län, kommun och verksamhet/område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2715033"/>
              </p:ext>
            </p:extLst>
          </p:nvPr>
        </p:nvGraphicFramePr>
        <p:xfrm>
          <a:off x="794011" y="1823568"/>
          <a:ext cx="9313550" cy="4483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794011" y="2483203"/>
            <a:ext cx="3070066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nöjd eller missnöjd är du </a:t>
            </a:r>
          </a:p>
          <a:p>
            <a:r>
              <a:rPr lang="sv-SE" sz="1200" dirty="0"/>
              <a:t>sammantaget med ditt äldreboende?</a:t>
            </a:r>
          </a:p>
          <a:p>
            <a:r>
              <a:rPr lang="sv-SE" sz="1200" i="1" dirty="0"/>
              <a:t>Mycket nöjd / Ganska nöjd </a:t>
            </a:r>
          </a:p>
          <a:p>
            <a:r>
              <a:rPr lang="sv-SE" sz="1050" dirty="0"/>
              <a:t> </a:t>
            </a:r>
          </a:p>
        </p:txBody>
      </p:sp>
      <p:sp>
        <p:nvSpPr>
          <p:cNvPr id="9" name="textruta 1"/>
          <p:cNvSpPr txBox="1"/>
          <p:nvPr/>
        </p:nvSpPr>
        <p:spPr>
          <a:xfrm>
            <a:off x="794011" y="4172840"/>
            <a:ext cx="307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Vet du vart du ska vända dig om du vill framföra synpunkter eller klagomål på äldreboendet?</a:t>
            </a:r>
          </a:p>
          <a:p>
            <a:r>
              <a:rPr lang="sv-SE" sz="1200" i="1" dirty="0"/>
              <a:t>Ja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>
          <a:xfrm>
            <a:off x="794010" y="6405294"/>
            <a:ext cx="5406273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2183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1045789" y="1191237"/>
            <a:ext cx="10363200" cy="942849"/>
          </a:xfrm>
        </p:spPr>
        <p:txBody>
          <a:bodyPr/>
          <a:lstStyle/>
          <a:p>
            <a:r>
              <a:rPr lang="sv-SE" dirty="0"/>
              <a:t>Om </a:t>
            </a:r>
            <a:r>
              <a:rPr lang="sv-SE" sz="3200" dirty="0"/>
              <a:t>undersökningen</a:t>
            </a:r>
          </a:p>
        </p:txBody>
      </p:sp>
      <p:pic>
        <p:nvPicPr>
          <p:cNvPr id="5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2555438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924232" y="664199"/>
            <a:ext cx="8355212" cy="924905"/>
          </a:xfrm>
        </p:spPr>
        <p:txBody>
          <a:bodyPr/>
          <a:lstStyle/>
          <a:p>
            <a:r>
              <a:rPr lang="sv-SE" dirty="0">
                <a:solidFill>
                  <a:srgbClr val="017CC1"/>
                </a:solidFill>
              </a:rPr>
              <a:t>Om undersökningen ”Vad tycker de äldre om äldreomsorgen?” 2024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924232" y="1715678"/>
            <a:ext cx="8743104" cy="4006391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/>
              <a:t>Personer, 65 år och äldre, som den 31 december 2023 hade hemtjänst eller bodde på ett särskilt boende för äldre har fått möjlighet att besvara en enkät. 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/>
              <a:t>Syftet med undersökningen är att kartlägga de äldres uppfattning om sin äldreomsorg. Resultaten används huvudsakligen som underlag för utveckling och förbättring av omsorgen om de äldre.</a:t>
            </a:r>
            <a:br>
              <a:rPr lang="sv-SE" sz="2000" dirty="0"/>
            </a:br>
            <a:br>
              <a:rPr lang="sv-SE" sz="2000" dirty="0"/>
            </a:br>
            <a:r>
              <a:rPr lang="sv-SE" sz="2000" dirty="0"/>
              <a:t>Personer som enbart hade hemtjänstinsatser i form av </a:t>
            </a:r>
            <a:r>
              <a:rPr lang="sv-SE" sz="2000" dirty="0" err="1"/>
              <a:t>nattillsyn</a:t>
            </a:r>
            <a:r>
              <a:rPr lang="sv-SE" sz="2000" dirty="0"/>
              <a:t>, matdistribution och/eller trygghetslarm eller som enbart hade beslut om korttidsboende ingick inte i undersökningen.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3693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3">
            <a:extLst>
              <a:ext uri="{FF2B5EF4-FFF2-40B4-BE49-F238E27FC236}">
                <a16:creationId xmlns:a16="http://schemas.microsoft.com/office/drawing/2014/main" id="{A5CCA6A7-9559-42E3-B1A1-A3CABD55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897" y="648928"/>
            <a:ext cx="8335547" cy="1027473"/>
          </a:xfrm>
        </p:spPr>
        <p:txBody>
          <a:bodyPr/>
          <a:lstStyle/>
          <a:p>
            <a:r>
              <a:rPr lang="sv-SE" dirty="0">
                <a:solidFill>
                  <a:srgbClr val="017CC1"/>
                </a:solidFill>
              </a:rPr>
              <a:t>Mer om undersökningen ”Vad tycker de äldre om äldreomsorgen?” 2024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943897" y="1676401"/>
            <a:ext cx="8335547" cy="4366180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/>
              <a:t>Undersökningen genomfördes från mitten av mars och sista svarsdag var den 26 maj 2024.</a:t>
            </a:r>
            <a:br>
              <a:rPr lang="sv-SE" sz="2000" dirty="0"/>
            </a:br>
            <a:endParaRPr lang="sv-SE" sz="2000" dirty="0"/>
          </a:p>
          <a:p>
            <a:pPr marL="0" indent="0">
              <a:buNone/>
            </a:pPr>
            <a:r>
              <a:rPr lang="sv-SE" sz="200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2000" dirty="0"/>
            </a:br>
            <a:endParaRPr lang="sv-SE" sz="2000" dirty="0"/>
          </a:p>
          <a:p>
            <a:pPr marL="0" indent="0">
              <a:buNone/>
            </a:pPr>
            <a:r>
              <a:rPr lang="sv-SE" sz="2000" dirty="0"/>
              <a:t>På </a:t>
            </a:r>
            <a:r>
              <a:rPr lang="sv-SE" sz="2000" dirty="0">
                <a:hlinkClick r:id="rId2"/>
              </a:rPr>
              <a:t>www.socialstyrelsen.se</a:t>
            </a:r>
            <a:r>
              <a:rPr lang="sv-SE" sz="2000" dirty="0"/>
              <a:t> finns mer att läsa om de nationella resultaten. Resultat finns också redovisade, i Excelfiler samt i ett webbverktyg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208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5">
            <a:extLst>
              <a:ext uri="{FF2B5EF4-FFF2-40B4-BE49-F238E27FC236}">
                <a16:creationId xmlns:a16="http://schemas.microsoft.com/office/drawing/2014/main" id="{257439E3-B720-BDFE-0B99-2891F88CB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0431" y="2678227"/>
            <a:ext cx="4911139" cy="1055530"/>
          </a:xfrm>
          <a:prstGeom prst="rect">
            <a:avLst/>
          </a:prstGeom>
        </p:spPr>
      </p:pic>
      <p:sp>
        <p:nvSpPr>
          <p:cNvPr id="2" name="Underrubrik 1">
            <a:extLst>
              <a:ext uri="{FF2B5EF4-FFF2-40B4-BE49-F238E27FC236}">
                <a16:creationId xmlns:a16="http://schemas.microsoft.com/office/drawing/2014/main" id="{24D07E41-0207-4195-8855-EF0C3C60C3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20838" y="5507038"/>
            <a:ext cx="9440862" cy="10556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72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 information finns på:</a:t>
            </a: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www.socialstyrelsen.se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072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914400" y="1415963"/>
            <a:ext cx="10363200" cy="481455"/>
          </a:xfrm>
        </p:spPr>
        <p:txBody>
          <a:bodyPr/>
          <a:lstStyle/>
          <a:p>
            <a:r>
              <a:rPr lang="sv-SE" sz="3200" dirty="0"/>
              <a:t>Bakgrundsinformation</a:t>
            </a:r>
            <a:r>
              <a:rPr lang="sv-SE" dirty="0"/>
              <a:t> </a:t>
            </a:r>
            <a:r>
              <a:rPr lang="sv-SE" sz="3200" dirty="0"/>
              <a:t>om årets deltagare</a:t>
            </a:r>
          </a:p>
        </p:txBody>
      </p:sp>
      <p:pic>
        <p:nvPicPr>
          <p:cNvPr id="6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48842"/>
            <a:ext cx="12192000" cy="5309158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12535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0169" y="654289"/>
            <a:ext cx="6951600" cy="595916"/>
          </a:xfrm>
        </p:spPr>
        <p:txBody>
          <a:bodyPr/>
          <a:lstStyle/>
          <a:p>
            <a:r>
              <a:rPr lang="sv-SE" spc="-30" dirty="0">
                <a:solidFill>
                  <a:srgbClr val="017CC1"/>
                </a:solidFill>
              </a:rPr>
              <a:t>Hur många svarade?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40169" y="1161826"/>
            <a:ext cx="8545119" cy="4467187"/>
          </a:xfrm>
        </p:spPr>
        <p:txBody>
          <a:bodyPr/>
          <a:lstStyle/>
          <a:p>
            <a:r>
              <a:rPr lang="sv-SE" sz="2000"/>
              <a:t>Totalt svarade 32 414 personer på årets enkät för äldre inom särskilt boende, vilket är 44,1 % av de som hade möjlighet att delta.</a:t>
            </a:r>
          </a:p>
          <a:p>
            <a:endParaRPr lang="sv-SE" sz="2000" dirty="0"/>
          </a:p>
          <a:p>
            <a:r>
              <a:rPr lang="sv-SE" sz="2000"/>
              <a:t>Andelen svarande för Gotland_Gotlands sjukhem var mellan 80 - 100 %.</a:t>
            </a:r>
          </a:p>
          <a:p>
            <a:endParaRPr lang="sv-SE" sz="2000" dirty="0"/>
          </a:p>
          <a:p>
            <a:pPr lvl="1">
              <a:spcBef>
                <a:spcPts val="800"/>
              </a:spcBef>
              <a:buSzPct val="115000"/>
            </a:pPr>
            <a:r>
              <a:rPr lang="sv-SE" dirty="0"/>
              <a:t>Deltagandet i er verksamhet/område redovisas som procentandel i intervall för att enskild persons svar inte ska riskera att röjas. </a:t>
            </a:r>
          </a:p>
          <a:p>
            <a:r>
              <a:rPr lang="sv-SE" sz="2400" dirty="0">
                <a:solidFill>
                  <a:srgbClr val="FF0000"/>
                </a:solidFill>
              </a:rPr>
              <a:t> </a:t>
            </a:r>
            <a:br>
              <a:rPr lang="sv-SE" sz="1900" dirty="0"/>
            </a:br>
            <a:endParaRPr lang="sv-SE" sz="1900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740169" y="6405294"/>
            <a:ext cx="5406273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793638" y="671269"/>
            <a:ext cx="8987056" cy="553968"/>
          </a:xfrm>
        </p:spPr>
        <p:txBody>
          <a:bodyPr/>
          <a:lstStyle/>
          <a:p>
            <a:r>
              <a:rPr lang="sv-SE" spc="-50" dirty="0"/>
              <a:t>Självupplevd  hälsa?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93638" y="1223919"/>
            <a:ext cx="7207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accent4"/>
                </a:solidFill>
              </a:rPr>
              <a:t>Hur bedömer du ditt allmänna hälsotillstånd?</a:t>
            </a:r>
          </a:p>
        </p:txBody>
      </p:sp>
      <p:graphicFrame>
        <p:nvGraphicFramePr>
          <p:cNvPr id="8" name="Chart 7" descr="Diagrammet visar hur respondenterna bedömt sitt allmänna hälsotillstånd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1299060"/>
              </p:ext>
            </p:extLst>
          </p:nvPr>
        </p:nvGraphicFramePr>
        <p:xfrm>
          <a:off x="1517363" y="1934558"/>
          <a:ext cx="7987209" cy="4424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>
          <a:xfrm>
            <a:off x="648929" y="6356350"/>
            <a:ext cx="4980329" cy="384721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93309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descr="Diagrammet visar i vilken utsträckning respondenterna har besvär av ängslan, oro eller ångest. "/>
          <p:cNvSpPr>
            <a:spLocks noGrp="1"/>
          </p:cNvSpPr>
          <p:nvPr>
            <p:ph type="title"/>
          </p:nvPr>
        </p:nvSpPr>
        <p:spPr>
          <a:xfrm>
            <a:off x="983227" y="687600"/>
            <a:ext cx="8908398" cy="489547"/>
          </a:xfrm>
        </p:spPr>
        <p:txBody>
          <a:bodyPr/>
          <a:lstStyle/>
          <a:p>
            <a:r>
              <a:rPr lang="sv-SE" spc="-50" dirty="0"/>
              <a:t>Besvär av ängslan, oro eller ångest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889797" y="1177147"/>
            <a:ext cx="8030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accent4"/>
                </a:solidFill>
              </a:rPr>
              <a:t>Har du besvär av ängslan, oro eller ångest?</a:t>
            </a:r>
          </a:p>
        </p:txBody>
      </p:sp>
      <p:graphicFrame>
        <p:nvGraphicFramePr>
          <p:cNvPr id="7" name="Chart 7" descr="Diagrammet visar i vilken utsträckning respondenterna har besvär av ängslan, oro eller ångest. ">
            <a:extLst>
              <a:ext uri="{FF2B5EF4-FFF2-40B4-BE49-F238E27FC236}">
                <a16:creationId xmlns:a16="http://schemas.microsoft.com/office/drawing/2014/main" id="{53903F9E-6CEB-4EE7-81FE-E693D6E2AA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5972165"/>
              </p:ext>
            </p:extLst>
          </p:nvPr>
        </p:nvGraphicFramePr>
        <p:xfrm>
          <a:off x="1283506" y="1561868"/>
          <a:ext cx="8908397" cy="4794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>
          <a:xfrm>
            <a:off x="983227" y="6340961"/>
            <a:ext cx="8035155" cy="400110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4386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636889" y="677732"/>
            <a:ext cx="9720000" cy="446698"/>
          </a:xfrm>
        </p:spPr>
        <p:txBody>
          <a:bodyPr/>
          <a:lstStyle/>
          <a:p>
            <a:r>
              <a:rPr lang="sv-SE" spc="-50" dirty="0"/>
              <a:t>Besvär av ensamhet </a:t>
            </a:r>
            <a:endParaRPr lang="sv-SE" spc="-30" dirty="0"/>
          </a:p>
        </p:txBody>
      </p:sp>
      <p:sp>
        <p:nvSpPr>
          <p:cNvPr id="16" name="textruta 15"/>
          <p:cNvSpPr txBox="1"/>
          <p:nvPr/>
        </p:nvSpPr>
        <p:spPr>
          <a:xfrm>
            <a:off x="562823" y="1129409"/>
            <a:ext cx="9283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Händer det att du </a:t>
            </a:r>
            <a:r>
              <a:rPr lang="sv-SE" sz="2000" dirty="0">
                <a:solidFill>
                  <a:schemeClr val="accent4"/>
                </a:solidFill>
              </a:rPr>
              <a:t>besväras</a:t>
            </a:r>
            <a:r>
              <a:rPr lang="sv-SE" sz="1900" dirty="0">
                <a:solidFill>
                  <a:schemeClr val="accent4"/>
                </a:solidFill>
              </a:rPr>
              <a:t> av ensamhet?</a:t>
            </a:r>
          </a:p>
        </p:txBody>
      </p:sp>
      <p:graphicFrame>
        <p:nvGraphicFramePr>
          <p:cNvPr id="10" name="Diagram 6_2" descr="Diagrammet visar i vilken utsträckning respondenterna besväras av ensamhet. ">
            <a:extLst>
              <a:ext uri="{FF2B5EF4-FFF2-40B4-BE49-F238E27FC236}">
                <a16:creationId xmlns:a16="http://schemas.microsoft.com/office/drawing/2014/main" id="{5A3DB71D-1E0A-44F0-A536-869CA6877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9245897"/>
              </p:ext>
            </p:extLst>
          </p:nvPr>
        </p:nvGraphicFramePr>
        <p:xfrm>
          <a:off x="1159983" y="1621777"/>
          <a:ext cx="7705949" cy="4705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>
          <a:xfrm>
            <a:off x="689727" y="6390734"/>
            <a:ext cx="5406273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4421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5EFC524-6DB6-4C9A-A196-79AD97A42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5789" y="1386348"/>
            <a:ext cx="10363200" cy="648929"/>
          </a:xfrm>
        </p:spPr>
        <p:txBody>
          <a:bodyPr/>
          <a:lstStyle/>
          <a:p>
            <a:r>
              <a:rPr lang="sv-SE" sz="3200" dirty="0"/>
              <a:t>Resultatöversikt år 2024</a:t>
            </a:r>
          </a:p>
        </p:txBody>
      </p:sp>
      <p:pic>
        <p:nvPicPr>
          <p:cNvPr id="5" name="Platshållare för bild 4">
            <a:extLst>
              <a:ext uri="{FF2B5EF4-FFF2-40B4-BE49-F238E27FC236}">
                <a16:creationId xmlns:a16="http://schemas.microsoft.com/office/drawing/2014/main" id="{C7B6268B-F284-48EB-84A7-6067ABC83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8525" b="18525"/>
          <a:stretch>
            <a:fillRect/>
          </a:stretch>
        </p:blipFill>
        <p:spPr>
          <a:xfrm>
            <a:off x="0" y="1548841"/>
            <a:ext cx="12196800" cy="5309159"/>
          </a:xfrm>
        </p:spPr>
      </p:pic>
    </p:spTree>
    <p:extLst>
      <p:ext uri="{BB962C8B-B14F-4D97-AF65-F5344CB8AC3E}">
        <p14:creationId xmlns:p14="http://schemas.microsoft.com/office/powerpoint/2010/main" val="3997416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8558" y="525671"/>
            <a:ext cx="6951600" cy="634273"/>
          </a:xfrm>
        </p:spPr>
        <p:txBody>
          <a:bodyPr/>
          <a:lstStyle/>
          <a:p>
            <a:r>
              <a:rPr lang="sv-SE" spc="-50" dirty="0">
                <a:solidFill>
                  <a:srgbClr val="017CC1"/>
                </a:solidFill>
              </a:rPr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48559" y="1159944"/>
            <a:ext cx="8659054" cy="5018435"/>
          </a:xfrm>
        </p:spPr>
        <p:txBody>
          <a:bodyPr/>
          <a:lstStyle/>
          <a:p>
            <a:r>
              <a:rPr lang="sv-SE" sz="2000" dirty="0"/>
              <a:t>Resultaten som redovisas här är de sammanslagna andelarna positiva svar per fråga. De positiva svarsalternativen är vanligtvis två på varje fråga </a:t>
            </a:r>
            <a:br>
              <a:rPr lang="sv-SE" sz="2000" dirty="0"/>
            </a:br>
            <a:r>
              <a:rPr lang="sv-SE" sz="2000" dirty="0"/>
              <a:t>t. ex. ”Mycket bra” och ”Ganska bra”. </a:t>
            </a:r>
            <a:br>
              <a:rPr lang="sv-SE" sz="2000" dirty="0"/>
            </a:br>
            <a:br>
              <a:rPr lang="sv-SE" sz="2000" dirty="0"/>
            </a:br>
            <a:r>
              <a:rPr lang="sv-SE" sz="2000" dirty="0"/>
              <a:t>För närmare redovisning av vilka svarsalternativ som klassas som positiva, se ”Tabellbilagan” som ligger under ”Tillhörande dokument och bilagor” under ”Resultat 2024” på:</a:t>
            </a:r>
            <a:br>
              <a:rPr lang="sv-SE" sz="2000" dirty="0"/>
            </a:br>
            <a:br>
              <a:rPr lang="sv-SE" sz="2000" dirty="0"/>
            </a:br>
            <a:r>
              <a:rPr lang="sv-SE" sz="200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2000" dirty="0"/>
          </a:p>
          <a:p>
            <a:br>
              <a:rPr lang="sv-SE" sz="1900" dirty="0"/>
            </a:br>
            <a:endParaRPr lang="sv-SE" sz="190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theme/theme1.xml><?xml version="1.0" encoding="utf-8"?>
<a:theme xmlns:a="http://schemas.openxmlformats.org/drawingml/2006/main" name="SoS-tema">
  <a:themeElements>
    <a:clrScheme name="SoS">
      <a:dk1>
        <a:srgbClr val="000000"/>
      </a:dk1>
      <a:lt1>
        <a:srgbClr val="FFFFFF"/>
      </a:lt1>
      <a:dk2>
        <a:srgbClr val="F8F2E8"/>
      </a:dk2>
      <a:lt2>
        <a:srgbClr val="FCFAF7"/>
      </a:lt2>
      <a:accent1>
        <a:srgbClr val="002B45"/>
      </a:accent1>
      <a:accent2>
        <a:srgbClr val="00385C"/>
      </a:accent2>
      <a:accent3>
        <a:srgbClr val="005892"/>
      </a:accent3>
      <a:accent4>
        <a:srgbClr val="017CC1"/>
      </a:accent4>
      <a:accent5>
        <a:srgbClr val="DBF0F6"/>
      </a:accent5>
      <a:accent6>
        <a:srgbClr val="EBFAFC"/>
      </a:accent6>
      <a:hlink>
        <a:srgbClr val="0563C1"/>
      </a:hlink>
      <a:folHlink>
        <a:srgbClr val="954F72"/>
      </a:folHlink>
    </a:clrScheme>
    <a:fontScheme name="PPT SoS">
      <a:majorFont>
        <a:latin typeface="Noto Sans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oS Mörkblå 1">
      <a:srgbClr val="112B43"/>
    </a:custClr>
    <a:custClr name="SoS Mörkblå 2">
      <a:srgbClr val="11385A"/>
    </a:custClr>
    <a:custClr name="SoS Blå 1">
      <a:srgbClr val="005892"/>
    </a:custClr>
    <a:custClr name="SoS Blå 2">
      <a:srgbClr val="017CC0"/>
    </a:custClr>
    <a:custClr name="SoS Ljusblå 1">
      <a:srgbClr val="DBEEF5"/>
    </a:custClr>
    <a:custClr name="SoS Ljusblå 2">
      <a:srgbClr val="EBF6F9"/>
    </a:custClr>
    <a:custClr name="Vit">
      <a:srgbClr val="FFFFFF"/>
    </a:custClr>
    <a:custClr name="Vit">
      <a:srgbClr val="FFFFFF"/>
    </a:custClr>
    <a:custClr name="SoS Beige 1">
      <a:srgbClr val="F7F1E7"/>
    </a:custClr>
    <a:custClr name="Sos Beige 2">
      <a:srgbClr val="FCFAF5"/>
    </a:custClr>
    <a:custClr name="SoS Gul 1">
      <a:srgbClr val="B27B2A"/>
    </a:custClr>
    <a:custClr name="SoS Gul 2">
      <a:srgbClr val="ECB94F"/>
    </a:custClr>
    <a:custClr name="SoS Gul 3">
      <a:srgbClr val="F9E0A7"/>
    </a:custClr>
    <a:custClr name="SoS Lila 1">
      <a:srgbClr val="9A4392"/>
    </a:custClr>
    <a:custClr name="SoS Lila 2">
      <a:srgbClr val="BE67C0"/>
    </a:custClr>
    <a:custClr name="SoS Lila 3">
      <a:srgbClr val="ECCFE9"/>
    </a:custClr>
    <a:custClr name="Vit">
      <a:srgbClr val="FFFFFF"/>
    </a:custClr>
    <a:custClr name="Vit">
      <a:srgbClr val="FFFFFF"/>
    </a:custClr>
    <a:custClr name="Vit">
      <a:srgbClr val="FFFFFF"/>
    </a:custClr>
    <a:custClr name="Vit">
      <a:srgbClr val="FFFFFF"/>
    </a:custClr>
    <a:custClr name="SoS Grön 1">
      <a:srgbClr val="008276"/>
    </a:custClr>
    <a:custClr name="SoS Grön 2">
      <a:srgbClr val="00A380"/>
    </a:custClr>
    <a:custClr name="SoS Grön 3">
      <a:srgbClr val="79D3C5"/>
    </a:custClr>
    <a:custClr name="SoS Orange 1">
      <a:srgbClr val="C85135"/>
    </a:custClr>
    <a:custClr name="SoS Orange 2">
      <a:srgbClr val="EB805F"/>
    </a:custClr>
    <a:custClr name="SoS Orange 3">
      <a:srgbClr val="F7CAAC"/>
    </a:custClr>
  </a:custClrLst>
  <a:extLst>
    <a:ext uri="{05A4C25C-085E-4340-85A3-A5531E510DB2}">
      <thm15:themeFamily xmlns:thm15="http://schemas.microsoft.com/office/thememl/2012/main" name="SoS ny 231116_SL.potx" id="{7C4AB029-6068-4E10-B1C6-449849E81B91}" vid="{123DBE21-5145-46A2-A636-D0509A6B71A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Standardmall</Template>
  <TotalTime>303</TotalTime>
  <Words>1431</Words>
  <Application>Microsoft Office PowerPoint</Application>
  <PresentationFormat>Widescreen</PresentationFormat>
  <Paragraphs>159</Paragraphs>
  <Slides>25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Noto Sans</vt:lpstr>
      <vt:lpstr>SoS-tema</vt:lpstr>
      <vt:lpstr>Vad tycker de äldre om äldreomsorgen? 2024</vt:lpstr>
      <vt:lpstr>Resultaten för er verksamhet/område</vt:lpstr>
      <vt:lpstr>Bakgrundsinformation om årets deltagare</vt:lpstr>
      <vt:lpstr>Hur många svarade?</vt:lpstr>
      <vt:lpstr>Självupplevd  hälsa?</vt:lpstr>
      <vt:lpstr>Besvär av ängslan, oro eller ångest</vt:lpstr>
      <vt:lpstr>Besvär av ensamhet </vt:lpstr>
      <vt:lpstr>Resultatöversikt år 2024</vt:lpstr>
      <vt:lpstr>Andel positiva svar</vt:lpstr>
      <vt:lpstr>Sammantagen nöjdhet</vt:lpstr>
      <vt:lpstr>Sammantagen nöjdhet  </vt:lpstr>
      <vt:lpstr>Några av verksamheten/områdets resultat jämfört med kommunen, länet och riket</vt:lpstr>
      <vt:lpstr>Boendemiljö Positiva svar = Ja Andel positiva svar i verksamheten/området jämfört med kommunen, länet och riket</vt:lpstr>
      <vt:lpstr>Mat och måltidsmiljö Positiva svar = Mycket bra eller Ganska bra och Ja, alltid eller Oftast Andel positiva svar i verksamheten/området jämfört med kommunen, länet och riket</vt:lpstr>
      <vt:lpstr>Aktiviteter och möjlighet att komma utomhus  Positiva svar = Mycket nöjd/bra eller Ganska nöjd/bra Andel positiva svar i verksamheten/området jämfört med kommunen, länet och riket</vt:lpstr>
      <vt:lpstr>Hjälpens utförande  Positiva svar = Ja, alltid eller Oftast Andel positiva svar i verksamheten/området jämfört med kommunen, länet och riket  </vt:lpstr>
      <vt:lpstr>Bemötande och inflytande Positiva svar = Ja, alltid eller Oftast Andel positiva svar i verksamheten/området jämfört med kommunen, länet och riket</vt:lpstr>
      <vt:lpstr>Språk och kompetens Positiva svar = Ja, alla eller Ja, flertalet  Andel positiva svar i verksamheten/området jämfört med kommunen, länet och riket</vt:lpstr>
      <vt:lpstr>Trygghet och förtroende  Positiva svar = Mycket tryggt eller Ganska tryggt och Ja, för alla eller Ja, för flertalet Andel positiva svar i verksamheten/området jämfört med kommunen, länet och riket</vt:lpstr>
      <vt:lpstr>Tillgänglighet Positiva svar = Mycket lätt eller Ganska lätt Andel positiva svar i verksamheten/området jämfört med kommunen, länet och riket</vt:lpstr>
      <vt:lpstr>Hjälpen i sin helhet  och synpunkter Positiva svar = Mycket nöjd eller Ganska nöjd och Ja Andel positiva svar i verksamheten/området jämfört med kommunen, länet och riket</vt:lpstr>
      <vt:lpstr>Om undersökningen</vt:lpstr>
      <vt:lpstr>Om undersökningen ”Vad tycker de äldre om äldreomsorgen?” 2024</vt:lpstr>
      <vt:lpstr>Mer om undersökningen ”Vad tycker de äldre om äldreomsorgen?” 2024</vt:lpstr>
      <vt:lpstr>Mer information finns på: www.socialstyrelsen.se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Vad tycker de äldre om äldreomsorgen? 2024</dc:title>
  <dc:creator>Holm, Carolin</dc:creator>
  <cp:lastModifiedBy>Andreas Gill</cp:lastModifiedBy>
  <cp:revision>32</cp:revision>
  <dcterms:created xsi:type="dcterms:W3CDTF">2024-07-05T18:57:11Z</dcterms:created>
  <dcterms:modified xsi:type="dcterms:W3CDTF">2024-08-28T18:15:18Z</dcterms:modified>
</cp:coreProperties>
</file>